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3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tr-T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009900"/>
    <a:srgbClr val="CC3300"/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49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506" name="Group 2"/>
          <p:cNvGrpSpPr>
            <a:grpSpLocks/>
          </p:cNvGrpSpPr>
          <p:nvPr/>
        </p:nvGrpSpPr>
        <p:grpSpPr bwMode="auto">
          <a:xfrm>
            <a:off x="0" y="3902075"/>
            <a:ext cx="3400425" cy="2949575"/>
            <a:chOff x="0" y="2458"/>
            <a:chExt cx="2142" cy="1858"/>
          </a:xfrm>
        </p:grpSpPr>
        <p:sp>
          <p:nvSpPr>
            <p:cNvPr id="21507" name="Freeform 3"/>
            <p:cNvSpPr>
              <a:spLocks/>
            </p:cNvSpPr>
            <p:nvPr/>
          </p:nvSpPr>
          <p:spPr bwMode="ltGray">
            <a:xfrm>
              <a:off x="0" y="2508"/>
              <a:ext cx="2142" cy="1804"/>
            </a:xfrm>
            <a:custGeom>
              <a:avLst/>
              <a:gdLst/>
              <a:ahLst/>
              <a:cxnLst>
                <a:cxn ang="0">
                  <a:pos x="329" y="66"/>
                </a:cxn>
                <a:cxn ang="0">
                  <a:pos x="161" y="30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161" y="42"/>
                </a:cxn>
                <a:cxn ang="0">
                  <a:pos x="323" y="78"/>
                </a:cxn>
                <a:cxn ang="0">
                  <a:pos x="556" y="150"/>
                </a:cxn>
                <a:cxn ang="0">
                  <a:pos x="777" y="245"/>
                </a:cxn>
                <a:cxn ang="0">
                  <a:pos x="993" y="365"/>
                </a:cxn>
                <a:cxn ang="0">
                  <a:pos x="1196" y="503"/>
                </a:cxn>
                <a:cxn ang="0">
                  <a:pos x="1381" y="653"/>
                </a:cxn>
                <a:cxn ang="0">
                  <a:pos x="1555" y="827"/>
                </a:cxn>
                <a:cxn ang="0">
                  <a:pos x="1710" y="1019"/>
                </a:cxn>
                <a:cxn ang="0">
                  <a:pos x="1854" y="1229"/>
                </a:cxn>
                <a:cxn ang="0">
                  <a:pos x="1937" y="1366"/>
                </a:cxn>
                <a:cxn ang="0">
                  <a:pos x="2009" y="1510"/>
                </a:cxn>
                <a:cxn ang="0">
                  <a:pos x="2069" y="1654"/>
                </a:cxn>
                <a:cxn ang="0">
                  <a:pos x="2123" y="1804"/>
                </a:cxn>
                <a:cxn ang="0">
                  <a:pos x="2135" y="1804"/>
                </a:cxn>
                <a:cxn ang="0">
                  <a:pos x="2081" y="1654"/>
                </a:cxn>
                <a:cxn ang="0">
                  <a:pos x="2021" y="1510"/>
                </a:cxn>
                <a:cxn ang="0">
                  <a:pos x="1949" y="1366"/>
                </a:cxn>
                <a:cxn ang="0">
                  <a:pos x="1866" y="1223"/>
                </a:cxn>
                <a:cxn ang="0">
                  <a:pos x="1722" y="1013"/>
                </a:cxn>
                <a:cxn ang="0">
                  <a:pos x="1561" y="821"/>
                </a:cxn>
                <a:cxn ang="0">
                  <a:pos x="1387" y="647"/>
                </a:cxn>
                <a:cxn ang="0">
                  <a:pos x="1202" y="491"/>
                </a:cxn>
                <a:cxn ang="0">
                  <a:pos x="999" y="353"/>
                </a:cxn>
                <a:cxn ang="0">
                  <a:pos x="783" y="239"/>
                </a:cxn>
                <a:cxn ang="0">
                  <a:pos x="562" y="138"/>
                </a:cxn>
                <a:cxn ang="0">
                  <a:pos x="329" y="66"/>
                </a:cxn>
                <a:cxn ang="0">
                  <a:pos x="329" y="66"/>
                </a:cxn>
              </a:cxnLst>
              <a:rect l="0" t="0" r="r" b="b"/>
              <a:pathLst>
                <a:path w="2135" h="1804">
                  <a:moveTo>
                    <a:pt x="329" y="66"/>
                  </a:moveTo>
                  <a:lnTo>
                    <a:pt x="161" y="30"/>
                  </a:lnTo>
                  <a:lnTo>
                    <a:pt x="0" y="0"/>
                  </a:lnTo>
                  <a:lnTo>
                    <a:pt x="0" y="12"/>
                  </a:lnTo>
                  <a:lnTo>
                    <a:pt x="161" y="42"/>
                  </a:lnTo>
                  <a:lnTo>
                    <a:pt x="323" y="78"/>
                  </a:lnTo>
                  <a:lnTo>
                    <a:pt x="556" y="150"/>
                  </a:lnTo>
                  <a:lnTo>
                    <a:pt x="777" y="245"/>
                  </a:lnTo>
                  <a:lnTo>
                    <a:pt x="993" y="365"/>
                  </a:lnTo>
                  <a:lnTo>
                    <a:pt x="1196" y="503"/>
                  </a:lnTo>
                  <a:lnTo>
                    <a:pt x="1381" y="653"/>
                  </a:lnTo>
                  <a:lnTo>
                    <a:pt x="1555" y="827"/>
                  </a:lnTo>
                  <a:lnTo>
                    <a:pt x="1710" y="1019"/>
                  </a:lnTo>
                  <a:lnTo>
                    <a:pt x="1854" y="1229"/>
                  </a:lnTo>
                  <a:lnTo>
                    <a:pt x="1937" y="1366"/>
                  </a:lnTo>
                  <a:lnTo>
                    <a:pt x="2009" y="1510"/>
                  </a:lnTo>
                  <a:lnTo>
                    <a:pt x="2069" y="1654"/>
                  </a:lnTo>
                  <a:lnTo>
                    <a:pt x="2123" y="1804"/>
                  </a:lnTo>
                  <a:lnTo>
                    <a:pt x="2135" y="1804"/>
                  </a:lnTo>
                  <a:lnTo>
                    <a:pt x="2081" y="1654"/>
                  </a:lnTo>
                  <a:lnTo>
                    <a:pt x="2021" y="1510"/>
                  </a:lnTo>
                  <a:lnTo>
                    <a:pt x="1949" y="1366"/>
                  </a:lnTo>
                  <a:lnTo>
                    <a:pt x="1866" y="1223"/>
                  </a:lnTo>
                  <a:lnTo>
                    <a:pt x="1722" y="1013"/>
                  </a:lnTo>
                  <a:lnTo>
                    <a:pt x="1561" y="821"/>
                  </a:lnTo>
                  <a:lnTo>
                    <a:pt x="1387" y="647"/>
                  </a:lnTo>
                  <a:lnTo>
                    <a:pt x="1202" y="491"/>
                  </a:lnTo>
                  <a:lnTo>
                    <a:pt x="999" y="353"/>
                  </a:lnTo>
                  <a:lnTo>
                    <a:pt x="783" y="239"/>
                  </a:lnTo>
                  <a:lnTo>
                    <a:pt x="562" y="138"/>
                  </a:lnTo>
                  <a:lnTo>
                    <a:pt x="329" y="66"/>
                  </a:lnTo>
                  <a:lnTo>
                    <a:pt x="329" y="6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tr-TR"/>
            </a:p>
          </p:txBody>
        </p:sp>
        <p:sp>
          <p:nvSpPr>
            <p:cNvPr id="21508" name="Freeform 4"/>
            <p:cNvSpPr>
              <a:spLocks/>
            </p:cNvSpPr>
            <p:nvPr/>
          </p:nvSpPr>
          <p:spPr bwMode="hidden">
            <a:xfrm>
              <a:off x="0" y="2458"/>
              <a:ext cx="1854" cy="1858"/>
            </a:xfrm>
            <a:custGeom>
              <a:avLst/>
              <a:gdLst/>
              <a:ahLst/>
              <a:cxnLst>
                <a:cxn ang="0">
                  <a:pos x="1854" y="1858"/>
                </a:cxn>
                <a:cxn ang="0">
                  <a:pos x="0" y="1858"/>
                </a:cxn>
                <a:cxn ang="0">
                  <a:pos x="0" y="0"/>
                </a:cxn>
                <a:cxn ang="0">
                  <a:pos x="1854" y="1858"/>
                </a:cxn>
                <a:cxn ang="0">
                  <a:pos x="1854" y="1858"/>
                </a:cxn>
              </a:cxnLst>
              <a:rect l="0" t="0" r="r" b="b"/>
              <a:pathLst>
                <a:path w="1854" h="1858">
                  <a:moveTo>
                    <a:pt x="1854" y="1858"/>
                  </a:moveTo>
                  <a:lnTo>
                    <a:pt x="0" y="1858"/>
                  </a:lnTo>
                  <a:lnTo>
                    <a:pt x="0" y="0"/>
                  </a:lnTo>
                  <a:lnTo>
                    <a:pt x="1854" y="1858"/>
                  </a:lnTo>
                  <a:lnTo>
                    <a:pt x="1854" y="1858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tr-TR"/>
            </a:p>
          </p:txBody>
        </p:sp>
        <p:sp>
          <p:nvSpPr>
            <p:cNvPr id="21509" name="Freeform 5"/>
            <p:cNvSpPr>
              <a:spLocks/>
            </p:cNvSpPr>
            <p:nvPr/>
          </p:nvSpPr>
          <p:spPr bwMode="ltGray">
            <a:xfrm>
              <a:off x="0" y="2735"/>
              <a:ext cx="1745" cy="1577"/>
            </a:xfrm>
            <a:custGeom>
              <a:avLst/>
              <a:gdLst/>
              <a:ahLst/>
              <a:cxnLst>
                <a:cxn ang="0">
                  <a:pos x="1640" y="1377"/>
                </a:cxn>
                <a:cxn ang="0">
                  <a:pos x="1692" y="1479"/>
                </a:cxn>
                <a:cxn ang="0">
                  <a:pos x="1732" y="1577"/>
                </a:cxn>
                <a:cxn ang="0">
                  <a:pos x="1745" y="1577"/>
                </a:cxn>
                <a:cxn ang="0">
                  <a:pos x="1703" y="1469"/>
                </a:cxn>
                <a:cxn ang="0">
                  <a:pos x="1649" y="1367"/>
                </a:cxn>
                <a:cxn ang="0">
                  <a:pos x="1535" y="1157"/>
                </a:cxn>
                <a:cxn ang="0">
                  <a:pos x="1395" y="951"/>
                </a:cxn>
                <a:cxn ang="0">
                  <a:pos x="1236" y="756"/>
                </a:cxn>
                <a:cxn ang="0">
                  <a:pos x="1061" y="582"/>
                </a:cxn>
                <a:cxn ang="0">
                  <a:pos x="876" y="426"/>
                </a:cxn>
                <a:cxn ang="0">
                  <a:pos x="672" y="294"/>
                </a:cxn>
                <a:cxn ang="0">
                  <a:pos x="455" y="174"/>
                </a:cxn>
                <a:cxn ang="0">
                  <a:pos x="234" y="78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222" y="89"/>
                </a:cxn>
                <a:cxn ang="0">
                  <a:pos x="446" y="185"/>
                </a:cxn>
                <a:cxn ang="0">
                  <a:pos x="662" y="305"/>
                </a:cxn>
                <a:cxn ang="0">
                  <a:pos x="866" y="437"/>
                </a:cxn>
                <a:cxn ang="0">
                  <a:pos x="1052" y="593"/>
                </a:cxn>
                <a:cxn ang="0">
                  <a:pos x="1226" y="767"/>
                </a:cxn>
                <a:cxn ang="0">
                  <a:pos x="1385" y="960"/>
                </a:cxn>
                <a:cxn ang="0">
                  <a:pos x="1526" y="1167"/>
                </a:cxn>
                <a:cxn ang="0">
                  <a:pos x="1640" y="1377"/>
                </a:cxn>
              </a:cxnLst>
              <a:rect l="0" t="0" r="r" b="b"/>
              <a:pathLst>
                <a:path w="1745" h="1577">
                  <a:moveTo>
                    <a:pt x="1640" y="1377"/>
                  </a:moveTo>
                  <a:lnTo>
                    <a:pt x="1692" y="1479"/>
                  </a:lnTo>
                  <a:lnTo>
                    <a:pt x="1732" y="1577"/>
                  </a:lnTo>
                  <a:lnTo>
                    <a:pt x="1745" y="1577"/>
                  </a:lnTo>
                  <a:lnTo>
                    <a:pt x="1703" y="1469"/>
                  </a:lnTo>
                  <a:lnTo>
                    <a:pt x="1649" y="1367"/>
                  </a:lnTo>
                  <a:lnTo>
                    <a:pt x="1535" y="1157"/>
                  </a:lnTo>
                  <a:lnTo>
                    <a:pt x="1395" y="951"/>
                  </a:lnTo>
                  <a:lnTo>
                    <a:pt x="1236" y="756"/>
                  </a:lnTo>
                  <a:lnTo>
                    <a:pt x="1061" y="582"/>
                  </a:lnTo>
                  <a:lnTo>
                    <a:pt x="876" y="426"/>
                  </a:lnTo>
                  <a:lnTo>
                    <a:pt x="672" y="294"/>
                  </a:lnTo>
                  <a:lnTo>
                    <a:pt x="455" y="174"/>
                  </a:lnTo>
                  <a:lnTo>
                    <a:pt x="234" y="78"/>
                  </a:lnTo>
                  <a:lnTo>
                    <a:pt x="0" y="0"/>
                  </a:lnTo>
                  <a:lnTo>
                    <a:pt x="0" y="12"/>
                  </a:lnTo>
                  <a:lnTo>
                    <a:pt x="222" y="89"/>
                  </a:lnTo>
                  <a:lnTo>
                    <a:pt x="446" y="185"/>
                  </a:lnTo>
                  <a:lnTo>
                    <a:pt x="662" y="305"/>
                  </a:lnTo>
                  <a:lnTo>
                    <a:pt x="866" y="437"/>
                  </a:lnTo>
                  <a:lnTo>
                    <a:pt x="1052" y="593"/>
                  </a:lnTo>
                  <a:lnTo>
                    <a:pt x="1226" y="767"/>
                  </a:lnTo>
                  <a:lnTo>
                    <a:pt x="1385" y="960"/>
                  </a:lnTo>
                  <a:lnTo>
                    <a:pt x="1526" y="1167"/>
                  </a:lnTo>
                  <a:lnTo>
                    <a:pt x="1640" y="1377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tr-TR"/>
            </a:p>
          </p:txBody>
        </p:sp>
        <p:sp>
          <p:nvSpPr>
            <p:cNvPr id="21510" name="Freeform 6"/>
            <p:cNvSpPr>
              <a:spLocks/>
            </p:cNvSpPr>
            <p:nvPr/>
          </p:nvSpPr>
          <p:spPr bwMode="ltGray">
            <a:xfrm>
              <a:off x="0" y="2544"/>
              <a:ext cx="1745" cy="176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2"/>
                </a:cxn>
                <a:cxn ang="0">
                  <a:pos x="210" y="88"/>
                </a:cxn>
                <a:cxn ang="0">
                  <a:pos x="426" y="190"/>
                </a:cxn>
                <a:cxn ang="0">
                  <a:pos x="630" y="304"/>
                </a:cxn>
                <a:cxn ang="0">
                  <a:pos x="818" y="442"/>
                </a:cxn>
                <a:cxn ang="0">
                  <a:pos x="998" y="592"/>
                </a:cxn>
                <a:cxn ang="0">
                  <a:pos x="1164" y="766"/>
                </a:cxn>
                <a:cxn ang="0">
                  <a:pos x="1310" y="942"/>
                </a:cxn>
                <a:cxn ang="0">
                  <a:pos x="1454" y="1146"/>
                </a:cxn>
                <a:cxn ang="0">
                  <a:pos x="1536" y="1298"/>
                </a:cxn>
                <a:cxn ang="0">
                  <a:pos x="1614" y="1456"/>
                </a:cxn>
                <a:cxn ang="0">
                  <a:pos x="1682" y="1616"/>
                </a:cxn>
                <a:cxn ang="0">
                  <a:pos x="1733" y="1768"/>
                </a:cxn>
                <a:cxn ang="0">
                  <a:pos x="1745" y="1768"/>
                </a:cxn>
                <a:cxn ang="0">
                  <a:pos x="1691" y="1606"/>
                </a:cxn>
                <a:cxn ang="0">
                  <a:pos x="1623" y="1445"/>
                </a:cxn>
                <a:cxn ang="0">
                  <a:pos x="1547" y="1288"/>
                </a:cxn>
                <a:cxn ang="0">
                  <a:pos x="1463" y="1136"/>
                </a:cxn>
                <a:cxn ang="0">
                  <a:pos x="1320" y="932"/>
                </a:cxn>
                <a:cxn ang="0">
                  <a:pos x="1173" y="755"/>
                </a:cxn>
                <a:cxn ang="0">
                  <a:pos x="1008" y="581"/>
                </a:cxn>
                <a:cxn ang="0">
                  <a:pos x="827" y="431"/>
                </a:cxn>
                <a:cxn ang="0">
                  <a:pos x="642" y="293"/>
                </a:cxn>
                <a:cxn ang="0">
                  <a:pos x="437" y="179"/>
                </a:cxn>
                <a:cxn ang="0">
                  <a:pos x="222" y="78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745" h="1768">
                  <a:moveTo>
                    <a:pt x="0" y="0"/>
                  </a:moveTo>
                  <a:lnTo>
                    <a:pt x="0" y="12"/>
                  </a:lnTo>
                  <a:lnTo>
                    <a:pt x="210" y="88"/>
                  </a:lnTo>
                  <a:lnTo>
                    <a:pt x="426" y="190"/>
                  </a:lnTo>
                  <a:lnTo>
                    <a:pt x="630" y="304"/>
                  </a:lnTo>
                  <a:lnTo>
                    <a:pt x="818" y="442"/>
                  </a:lnTo>
                  <a:lnTo>
                    <a:pt x="998" y="592"/>
                  </a:lnTo>
                  <a:lnTo>
                    <a:pt x="1164" y="766"/>
                  </a:lnTo>
                  <a:lnTo>
                    <a:pt x="1310" y="942"/>
                  </a:lnTo>
                  <a:lnTo>
                    <a:pt x="1454" y="1146"/>
                  </a:lnTo>
                  <a:lnTo>
                    <a:pt x="1536" y="1298"/>
                  </a:lnTo>
                  <a:lnTo>
                    <a:pt x="1614" y="1456"/>
                  </a:lnTo>
                  <a:lnTo>
                    <a:pt x="1682" y="1616"/>
                  </a:lnTo>
                  <a:lnTo>
                    <a:pt x="1733" y="1768"/>
                  </a:lnTo>
                  <a:lnTo>
                    <a:pt x="1745" y="1768"/>
                  </a:lnTo>
                  <a:lnTo>
                    <a:pt x="1691" y="1606"/>
                  </a:lnTo>
                  <a:lnTo>
                    <a:pt x="1623" y="1445"/>
                  </a:lnTo>
                  <a:lnTo>
                    <a:pt x="1547" y="1288"/>
                  </a:lnTo>
                  <a:lnTo>
                    <a:pt x="1463" y="1136"/>
                  </a:lnTo>
                  <a:lnTo>
                    <a:pt x="1320" y="932"/>
                  </a:lnTo>
                  <a:lnTo>
                    <a:pt x="1173" y="755"/>
                  </a:lnTo>
                  <a:lnTo>
                    <a:pt x="1008" y="581"/>
                  </a:lnTo>
                  <a:lnTo>
                    <a:pt x="827" y="431"/>
                  </a:lnTo>
                  <a:lnTo>
                    <a:pt x="642" y="293"/>
                  </a:lnTo>
                  <a:lnTo>
                    <a:pt x="437" y="179"/>
                  </a:lnTo>
                  <a:lnTo>
                    <a:pt x="222" y="7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tr-TR"/>
            </a:p>
          </p:txBody>
        </p:sp>
        <p:sp>
          <p:nvSpPr>
            <p:cNvPr id="21511" name="Oval 7"/>
            <p:cNvSpPr>
              <a:spLocks noChangeArrowheads="1"/>
            </p:cNvSpPr>
            <p:nvPr/>
          </p:nvSpPr>
          <p:spPr bwMode="ltGray">
            <a:xfrm>
              <a:off x="209" y="2784"/>
              <a:ext cx="86" cy="86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21512" name="Oval 8"/>
            <p:cNvSpPr>
              <a:spLocks noChangeArrowheads="1"/>
            </p:cNvSpPr>
            <p:nvPr/>
          </p:nvSpPr>
          <p:spPr bwMode="ltGray">
            <a:xfrm>
              <a:off x="1536" y="3884"/>
              <a:ext cx="92" cy="9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21513" name="Oval 9"/>
            <p:cNvSpPr>
              <a:spLocks noChangeArrowheads="1"/>
            </p:cNvSpPr>
            <p:nvPr/>
          </p:nvSpPr>
          <p:spPr bwMode="ltGray">
            <a:xfrm>
              <a:off x="791" y="2723"/>
              <a:ext cx="121" cy="12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sp>
        <p:nvSpPr>
          <p:cNvPr id="21514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</p:spPr>
        <p:txBody>
          <a:bodyPr/>
          <a:lstStyle>
            <a:lvl1pPr>
              <a:defRPr sz="4800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21515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tr-TR"/>
              <a:t>Asıl alt başlık stilini düzenlemek için tıklatın</a:t>
            </a:r>
          </a:p>
        </p:txBody>
      </p:sp>
      <p:sp>
        <p:nvSpPr>
          <p:cNvPr id="21516" name="Rectangle 12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21517" name="Rectangle 13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21518" name="Rectangle 14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188D73C7-1F92-49AE-AF90-6BB408ED0779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,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3ADE1B5-CE6B-4529-A80C-F870CA0CD98C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Dikey Başlık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476D07-5A3F-4FB4-84BC-4C5704190FD8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x" preserve="1">
  <p:cSld name="Başlık, İçeri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229E74A9-AFE0-43D9-ACA4-462767AF3AB6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Başlık, Metin ve 2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İçerik Yer Tutucusu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9163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4 İçerik Yer Tutucusu"/>
          <p:cNvSpPr>
            <a:spLocks noGrp="1"/>
          </p:cNvSpPr>
          <p:nvPr>
            <p:ph sz="quarter" idx="3"/>
          </p:nvPr>
        </p:nvSpPr>
        <p:spPr>
          <a:xfrm>
            <a:off x="4648200" y="3941763"/>
            <a:ext cx="4038600" cy="2189162"/>
          </a:xfrm>
        </p:spPr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6" name="5 Veri Yer Tutucusu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7" name="6 Altbilgi Yer Tutucusu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8" name="7 Slayt Numarası Yer Tutucusu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44CACCFD-5BDD-4469-AA14-C9B61AEAEBB9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4E62F4-EC86-4D8B-AACD-5434B6A01E6A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779539-5980-44F0-AF3C-D3F770E5D19B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6D0273-F836-42F7-BAD6-D9453956237C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4 Metin Yer Tutucusu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6" name="5 İçerik Yer Tutucusu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7" name="6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8" name="7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9" name="8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19F575-2529-4A64-884E-FFE935211519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5" name="4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930D2E7-EC71-40D5-8B90-79AE3B104FAC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3" name="2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4" name="3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E45D4-8355-4453-B91D-1C96FEEAF0F0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673949-14A3-4223-B0ED-3C550005FE4A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Resim Yer Tutucusu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BB2C3C-FEF5-4E50-B596-C9E0A48F8C73}" type="slidenum">
              <a:rPr lang="tr-TR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482" name="Group 2"/>
          <p:cNvGrpSpPr>
            <a:grpSpLocks/>
          </p:cNvGrpSpPr>
          <p:nvPr/>
        </p:nvGrpSpPr>
        <p:grpSpPr bwMode="auto">
          <a:xfrm>
            <a:off x="0" y="3902075"/>
            <a:ext cx="3400425" cy="2949575"/>
            <a:chOff x="0" y="2458"/>
            <a:chExt cx="2142" cy="1858"/>
          </a:xfrm>
        </p:grpSpPr>
        <p:sp>
          <p:nvSpPr>
            <p:cNvPr id="20483" name="Freeform 3"/>
            <p:cNvSpPr>
              <a:spLocks/>
            </p:cNvSpPr>
            <p:nvPr/>
          </p:nvSpPr>
          <p:spPr bwMode="ltGray">
            <a:xfrm>
              <a:off x="0" y="2508"/>
              <a:ext cx="2142" cy="1804"/>
            </a:xfrm>
            <a:custGeom>
              <a:avLst/>
              <a:gdLst/>
              <a:ahLst/>
              <a:cxnLst>
                <a:cxn ang="0">
                  <a:pos x="329" y="66"/>
                </a:cxn>
                <a:cxn ang="0">
                  <a:pos x="161" y="30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161" y="42"/>
                </a:cxn>
                <a:cxn ang="0">
                  <a:pos x="323" y="78"/>
                </a:cxn>
                <a:cxn ang="0">
                  <a:pos x="556" y="150"/>
                </a:cxn>
                <a:cxn ang="0">
                  <a:pos x="777" y="245"/>
                </a:cxn>
                <a:cxn ang="0">
                  <a:pos x="993" y="365"/>
                </a:cxn>
                <a:cxn ang="0">
                  <a:pos x="1196" y="503"/>
                </a:cxn>
                <a:cxn ang="0">
                  <a:pos x="1381" y="653"/>
                </a:cxn>
                <a:cxn ang="0">
                  <a:pos x="1555" y="827"/>
                </a:cxn>
                <a:cxn ang="0">
                  <a:pos x="1710" y="1019"/>
                </a:cxn>
                <a:cxn ang="0">
                  <a:pos x="1854" y="1229"/>
                </a:cxn>
                <a:cxn ang="0">
                  <a:pos x="1937" y="1366"/>
                </a:cxn>
                <a:cxn ang="0">
                  <a:pos x="2009" y="1510"/>
                </a:cxn>
                <a:cxn ang="0">
                  <a:pos x="2069" y="1654"/>
                </a:cxn>
                <a:cxn ang="0">
                  <a:pos x="2123" y="1804"/>
                </a:cxn>
                <a:cxn ang="0">
                  <a:pos x="2135" y="1804"/>
                </a:cxn>
                <a:cxn ang="0">
                  <a:pos x="2081" y="1654"/>
                </a:cxn>
                <a:cxn ang="0">
                  <a:pos x="2021" y="1510"/>
                </a:cxn>
                <a:cxn ang="0">
                  <a:pos x="1949" y="1366"/>
                </a:cxn>
                <a:cxn ang="0">
                  <a:pos x="1866" y="1223"/>
                </a:cxn>
                <a:cxn ang="0">
                  <a:pos x="1722" y="1013"/>
                </a:cxn>
                <a:cxn ang="0">
                  <a:pos x="1561" y="821"/>
                </a:cxn>
                <a:cxn ang="0">
                  <a:pos x="1387" y="647"/>
                </a:cxn>
                <a:cxn ang="0">
                  <a:pos x="1202" y="491"/>
                </a:cxn>
                <a:cxn ang="0">
                  <a:pos x="999" y="353"/>
                </a:cxn>
                <a:cxn ang="0">
                  <a:pos x="783" y="239"/>
                </a:cxn>
                <a:cxn ang="0">
                  <a:pos x="562" y="138"/>
                </a:cxn>
                <a:cxn ang="0">
                  <a:pos x="329" y="66"/>
                </a:cxn>
                <a:cxn ang="0">
                  <a:pos x="329" y="66"/>
                </a:cxn>
              </a:cxnLst>
              <a:rect l="0" t="0" r="r" b="b"/>
              <a:pathLst>
                <a:path w="2135" h="1804">
                  <a:moveTo>
                    <a:pt x="329" y="66"/>
                  </a:moveTo>
                  <a:lnTo>
                    <a:pt x="161" y="30"/>
                  </a:lnTo>
                  <a:lnTo>
                    <a:pt x="0" y="0"/>
                  </a:lnTo>
                  <a:lnTo>
                    <a:pt x="0" y="12"/>
                  </a:lnTo>
                  <a:lnTo>
                    <a:pt x="161" y="42"/>
                  </a:lnTo>
                  <a:lnTo>
                    <a:pt x="323" y="78"/>
                  </a:lnTo>
                  <a:lnTo>
                    <a:pt x="556" y="150"/>
                  </a:lnTo>
                  <a:lnTo>
                    <a:pt x="777" y="245"/>
                  </a:lnTo>
                  <a:lnTo>
                    <a:pt x="993" y="365"/>
                  </a:lnTo>
                  <a:lnTo>
                    <a:pt x="1196" y="503"/>
                  </a:lnTo>
                  <a:lnTo>
                    <a:pt x="1381" y="653"/>
                  </a:lnTo>
                  <a:lnTo>
                    <a:pt x="1555" y="827"/>
                  </a:lnTo>
                  <a:lnTo>
                    <a:pt x="1710" y="1019"/>
                  </a:lnTo>
                  <a:lnTo>
                    <a:pt x="1854" y="1229"/>
                  </a:lnTo>
                  <a:lnTo>
                    <a:pt x="1937" y="1366"/>
                  </a:lnTo>
                  <a:lnTo>
                    <a:pt x="2009" y="1510"/>
                  </a:lnTo>
                  <a:lnTo>
                    <a:pt x="2069" y="1654"/>
                  </a:lnTo>
                  <a:lnTo>
                    <a:pt x="2123" y="1804"/>
                  </a:lnTo>
                  <a:lnTo>
                    <a:pt x="2135" y="1804"/>
                  </a:lnTo>
                  <a:lnTo>
                    <a:pt x="2081" y="1654"/>
                  </a:lnTo>
                  <a:lnTo>
                    <a:pt x="2021" y="1510"/>
                  </a:lnTo>
                  <a:lnTo>
                    <a:pt x="1949" y="1366"/>
                  </a:lnTo>
                  <a:lnTo>
                    <a:pt x="1866" y="1223"/>
                  </a:lnTo>
                  <a:lnTo>
                    <a:pt x="1722" y="1013"/>
                  </a:lnTo>
                  <a:lnTo>
                    <a:pt x="1561" y="821"/>
                  </a:lnTo>
                  <a:lnTo>
                    <a:pt x="1387" y="647"/>
                  </a:lnTo>
                  <a:lnTo>
                    <a:pt x="1202" y="491"/>
                  </a:lnTo>
                  <a:lnTo>
                    <a:pt x="999" y="353"/>
                  </a:lnTo>
                  <a:lnTo>
                    <a:pt x="783" y="239"/>
                  </a:lnTo>
                  <a:lnTo>
                    <a:pt x="562" y="138"/>
                  </a:lnTo>
                  <a:lnTo>
                    <a:pt x="329" y="66"/>
                  </a:lnTo>
                  <a:lnTo>
                    <a:pt x="329" y="6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tr-TR"/>
            </a:p>
          </p:txBody>
        </p:sp>
        <p:sp>
          <p:nvSpPr>
            <p:cNvPr id="20484" name="Freeform 4"/>
            <p:cNvSpPr>
              <a:spLocks/>
            </p:cNvSpPr>
            <p:nvPr/>
          </p:nvSpPr>
          <p:spPr bwMode="hidden">
            <a:xfrm>
              <a:off x="0" y="2458"/>
              <a:ext cx="1854" cy="1858"/>
            </a:xfrm>
            <a:custGeom>
              <a:avLst/>
              <a:gdLst/>
              <a:ahLst/>
              <a:cxnLst>
                <a:cxn ang="0">
                  <a:pos x="1854" y="1858"/>
                </a:cxn>
                <a:cxn ang="0">
                  <a:pos x="0" y="1858"/>
                </a:cxn>
                <a:cxn ang="0">
                  <a:pos x="0" y="0"/>
                </a:cxn>
                <a:cxn ang="0">
                  <a:pos x="1854" y="1858"/>
                </a:cxn>
                <a:cxn ang="0">
                  <a:pos x="1854" y="1858"/>
                </a:cxn>
              </a:cxnLst>
              <a:rect l="0" t="0" r="r" b="b"/>
              <a:pathLst>
                <a:path w="1854" h="1858">
                  <a:moveTo>
                    <a:pt x="1854" y="1858"/>
                  </a:moveTo>
                  <a:lnTo>
                    <a:pt x="0" y="1858"/>
                  </a:lnTo>
                  <a:lnTo>
                    <a:pt x="0" y="0"/>
                  </a:lnTo>
                  <a:lnTo>
                    <a:pt x="1854" y="1858"/>
                  </a:lnTo>
                  <a:lnTo>
                    <a:pt x="1854" y="1858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tr-TR"/>
            </a:p>
          </p:txBody>
        </p:sp>
        <p:sp>
          <p:nvSpPr>
            <p:cNvPr id="20485" name="Freeform 5"/>
            <p:cNvSpPr>
              <a:spLocks/>
            </p:cNvSpPr>
            <p:nvPr/>
          </p:nvSpPr>
          <p:spPr bwMode="ltGray">
            <a:xfrm>
              <a:off x="0" y="2735"/>
              <a:ext cx="1745" cy="1577"/>
            </a:xfrm>
            <a:custGeom>
              <a:avLst/>
              <a:gdLst/>
              <a:ahLst/>
              <a:cxnLst>
                <a:cxn ang="0">
                  <a:pos x="1640" y="1377"/>
                </a:cxn>
                <a:cxn ang="0">
                  <a:pos x="1692" y="1479"/>
                </a:cxn>
                <a:cxn ang="0">
                  <a:pos x="1732" y="1577"/>
                </a:cxn>
                <a:cxn ang="0">
                  <a:pos x="1745" y="1577"/>
                </a:cxn>
                <a:cxn ang="0">
                  <a:pos x="1703" y="1469"/>
                </a:cxn>
                <a:cxn ang="0">
                  <a:pos x="1649" y="1367"/>
                </a:cxn>
                <a:cxn ang="0">
                  <a:pos x="1535" y="1157"/>
                </a:cxn>
                <a:cxn ang="0">
                  <a:pos x="1395" y="951"/>
                </a:cxn>
                <a:cxn ang="0">
                  <a:pos x="1236" y="756"/>
                </a:cxn>
                <a:cxn ang="0">
                  <a:pos x="1061" y="582"/>
                </a:cxn>
                <a:cxn ang="0">
                  <a:pos x="876" y="426"/>
                </a:cxn>
                <a:cxn ang="0">
                  <a:pos x="672" y="294"/>
                </a:cxn>
                <a:cxn ang="0">
                  <a:pos x="455" y="174"/>
                </a:cxn>
                <a:cxn ang="0">
                  <a:pos x="234" y="78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222" y="89"/>
                </a:cxn>
                <a:cxn ang="0">
                  <a:pos x="446" y="185"/>
                </a:cxn>
                <a:cxn ang="0">
                  <a:pos x="662" y="305"/>
                </a:cxn>
                <a:cxn ang="0">
                  <a:pos x="866" y="437"/>
                </a:cxn>
                <a:cxn ang="0">
                  <a:pos x="1052" y="593"/>
                </a:cxn>
                <a:cxn ang="0">
                  <a:pos x="1226" y="767"/>
                </a:cxn>
                <a:cxn ang="0">
                  <a:pos x="1385" y="960"/>
                </a:cxn>
                <a:cxn ang="0">
                  <a:pos x="1526" y="1167"/>
                </a:cxn>
                <a:cxn ang="0">
                  <a:pos x="1640" y="1377"/>
                </a:cxn>
              </a:cxnLst>
              <a:rect l="0" t="0" r="r" b="b"/>
              <a:pathLst>
                <a:path w="1745" h="1577">
                  <a:moveTo>
                    <a:pt x="1640" y="1377"/>
                  </a:moveTo>
                  <a:lnTo>
                    <a:pt x="1692" y="1479"/>
                  </a:lnTo>
                  <a:lnTo>
                    <a:pt x="1732" y="1577"/>
                  </a:lnTo>
                  <a:lnTo>
                    <a:pt x="1745" y="1577"/>
                  </a:lnTo>
                  <a:lnTo>
                    <a:pt x="1703" y="1469"/>
                  </a:lnTo>
                  <a:lnTo>
                    <a:pt x="1649" y="1367"/>
                  </a:lnTo>
                  <a:lnTo>
                    <a:pt x="1535" y="1157"/>
                  </a:lnTo>
                  <a:lnTo>
                    <a:pt x="1395" y="951"/>
                  </a:lnTo>
                  <a:lnTo>
                    <a:pt x="1236" y="756"/>
                  </a:lnTo>
                  <a:lnTo>
                    <a:pt x="1061" y="582"/>
                  </a:lnTo>
                  <a:lnTo>
                    <a:pt x="876" y="426"/>
                  </a:lnTo>
                  <a:lnTo>
                    <a:pt x="672" y="294"/>
                  </a:lnTo>
                  <a:lnTo>
                    <a:pt x="455" y="174"/>
                  </a:lnTo>
                  <a:lnTo>
                    <a:pt x="234" y="78"/>
                  </a:lnTo>
                  <a:lnTo>
                    <a:pt x="0" y="0"/>
                  </a:lnTo>
                  <a:lnTo>
                    <a:pt x="0" y="12"/>
                  </a:lnTo>
                  <a:lnTo>
                    <a:pt x="222" y="89"/>
                  </a:lnTo>
                  <a:lnTo>
                    <a:pt x="446" y="185"/>
                  </a:lnTo>
                  <a:lnTo>
                    <a:pt x="662" y="305"/>
                  </a:lnTo>
                  <a:lnTo>
                    <a:pt x="866" y="437"/>
                  </a:lnTo>
                  <a:lnTo>
                    <a:pt x="1052" y="593"/>
                  </a:lnTo>
                  <a:lnTo>
                    <a:pt x="1226" y="767"/>
                  </a:lnTo>
                  <a:lnTo>
                    <a:pt x="1385" y="960"/>
                  </a:lnTo>
                  <a:lnTo>
                    <a:pt x="1526" y="1167"/>
                  </a:lnTo>
                  <a:lnTo>
                    <a:pt x="1640" y="1377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tr-TR"/>
            </a:p>
          </p:txBody>
        </p:sp>
        <p:sp>
          <p:nvSpPr>
            <p:cNvPr id="20486" name="Freeform 6"/>
            <p:cNvSpPr>
              <a:spLocks/>
            </p:cNvSpPr>
            <p:nvPr/>
          </p:nvSpPr>
          <p:spPr bwMode="ltGray">
            <a:xfrm>
              <a:off x="0" y="2544"/>
              <a:ext cx="1745" cy="176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2"/>
                </a:cxn>
                <a:cxn ang="0">
                  <a:pos x="210" y="88"/>
                </a:cxn>
                <a:cxn ang="0">
                  <a:pos x="426" y="190"/>
                </a:cxn>
                <a:cxn ang="0">
                  <a:pos x="630" y="304"/>
                </a:cxn>
                <a:cxn ang="0">
                  <a:pos x="818" y="442"/>
                </a:cxn>
                <a:cxn ang="0">
                  <a:pos x="998" y="592"/>
                </a:cxn>
                <a:cxn ang="0">
                  <a:pos x="1164" y="766"/>
                </a:cxn>
                <a:cxn ang="0">
                  <a:pos x="1310" y="942"/>
                </a:cxn>
                <a:cxn ang="0">
                  <a:pos x="1454" y="1146"/>
                </a:cxn>
                <a:cxn ang="0">
                  <a:pos x="1536" y="1298"/>
                </a:cxn>
                <a:cxn ang="0">
                  <a:pos x="1614" y="1456"/>
                </a:cxn>
                <a:cxn ang="0">
                  <a:pos x="1682" y="1616"/>
                </a:cxn>
                <a:cxn ang="0">
                  <a:pos x="1733" y="1768"/>
                </a:cxn>
                <a:cxn ang="0">
                  <a:pos x="1745" y="1768"/>
                </a:cxn>
                <a:cxn ang="0">
                  <a:pos x="1691" y="1606"/>
                </a:cxn>
                <a:cxn ang="0">
                  <a:pos x="1623" y="1445"/>
                </a:cxn>
                <a:cxn ang="0">
                  <a:pos x="1547" y="1288"/>
                </a:cxn>
                <a:cxn ang="0">
                  <a:pos x="1463" y="1136"/>
                </a:cxn>
                <a:cxn ang="0">
                  <a:pos x="1320" y="932"/>
                </a:cxn>
                <a:cxn ang="0">
                  <a:pos x="1173" y="755"/>
                </a:cxn>
                <a:cxn ang="0">
                  <a:pos x="1008" y="581"/>
                </a:cxn>
                <a:cxn ang="0">
                  <a:pos x="827" y="431"/>
                </a:cxn>
                <a:cxn ang="0">
                  <a:pos x="642" y="293"/>
                </a:cxn>
                <a:cxn ang="0">
                  <a:pos x="437" y="179"/>
                </a:cxn>
                <a:cxn ang="0">
                  <a:pos x="222" y="78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745" h="1768">
                  <a:moveTo>
                    <a:pt x="0" y="0"/>
                  </a:moveTo>
                  <a:lnTo>
                    <a:pt x="0" y="12"/>
                  </a:lnTo>
                  <a:lnTo>
                    <a:pt x="210" y="88"/>
                  </a:lnTo>
                  <a:lnTo>
                    <a:pt x="426" y="190"/>
                  </a:lnTo>
                  <a:lnTo>
                    <a:pt x="630" y="304"/>
                  </a:lnTo>
                  <a:lnTo>
                    <a:pt x="818" y="442"/>
                  </a:lnTo>
                  <a:lnTo>
                    <a:pt x="998" y="592"/>
                  </a:lnTo>
                  <a:lnTo>
                    <a:pt x="1164" y="766"/>
                  </a:lnTo>
                  <a:lnTo>
                    <a:pt x="1310" y="942"/>
                  </a:lnTo>
                  <a:lnTo>
                    <a:pt x="1454" y="1146"/>
                  </a:lnTo>
                  <a:lnTo>
                    <a:pt x="1536" y="1298"/>
                  </a:lnTo>
                  <a:lnTo>
                    <a:pt x="1614" y="1456"/>
                  </a:lnTo>
                  <a:lnTo>
                    <a:pt x="1682" y="1616"/>
                  </a:lnTo>
                  <a:lnTo>
                    <a:pt x="1733" y="1768"/>
                  </a:lnTo>
                  <a:lnTo>
                    <a:pt x="1745" y="1768"/>
                  </a:lnTo>
                  <a:lnTo>
                    <a:pt x="1691" y="1606"/>
                  </a:lnTo>
                  <a:lnTo>
                    <a:pt x="1623" y="1445"/>
                  </a:lnTo>
                  <a:lnTo>
                    <a:pt x="1547" y="1288"/>
                  </a:lnTo>
                  <a:lnTo>
                    <a:pt x="1463" y="1136"/>
                  </a:lnTo>
                  <a:lnTo>
                    <a:pt x="1320" y="932"/>
                  </a:lnTo>
                  <a:lnTo>
                    <a:pt x="1173" y="755"/>
                  </a:lnTo>
                  <a:lnTo>
                    <a:pt x="1008" y="581"/>
                  </a:lnTo>
                  <a:lnTo>
                    <a:pt x="827" y="431"/>
                  </a:lnTo>
                  <a:lnTo>
                    <a:pt x="642" y="293"/>
                  </a:lnTo>
                  <a:lnTo>
                    <a:pt x="437" y="179"/>
                  </a:lnTo>
                  <a:lnTo>
                    <a:pt x="222" y="7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tr-TR"/>
            </a:p>
          </p:txBody>
        </p:sp>
        <p:sp>
          <p:nvSpPr>
            <p:cNvPr id="20487" name="Oval 7"/>
            <p:cNvSpPr>
              <a:spLocks noChangeArrowheads="1"/>
            </p:cNvSpPr>
            <p:nvPr/>
          </p:nvSpPr>
          <p:spPr bwMode="ltGray">
            <a:xfrm>
              <a:off x="209" y="2784"/>
              <a:ext cx="86" cy="86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20488" name="Oval 8"/>
            <p:cNvSpPr>
              <a:spLocks noChangeArrowheads="1"/>
            </p:cNvSpPr>
            <p:nvPr/>
          </p:nvSpPr>
          <p:spPr bwMode="ltGray">
            <a:xfrm>
              <a:off x="1536" y="3884"/>
              <a:ext cx="92" cy="9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20489" name="Oval 9"/>
            <p:cNvSpPr>
              <a:spLocks noChangeArrowheads="1"/>
            </p:cNvSpPr>
            <p:nvPr/>
          </p:nvSpPr>
          <p:spPr bwMode="ltGray">
            <a:xfrm>
              <a:off x="791" y="2723"/>
              <a:ext cx="121" cy="12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sp>
        <p:nvSpPr>
          <p:cNvPr id="20490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tr-TR" smtClean="0"/>
              <a:t>Asıl başlık stili için tıklatın</a:t>
            </a:r>
          </a:p>
        </p:txBody>
      </p:sp>
      <p:sp>
        <p:nvSpPr>
          <p:cNvPr id="20491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</a:p>
        </p:txBody>
      </p:sp>
      <p:sp>
        <p:nvSpPr>
          <p:cNvPr id="20492" name="Rectangle 1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endParaRPr lang="tr-TR"/>
          </a:p>
        </p:txBody>
      </p:sp>
      <p:sp>
        <p:nvSpPr>
          <p:cNvPr id="20493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endParaRPr lang="tr-TR"/>
          </a:p>
        </p:txBody>
      </p:sp>
      <p:sp>
        <p:nvSpPr>
          <p:cNvPr id="20494" name="Rectangle 1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fld id="{F3DC5C53-C7C7-48FD-A75C-A9A42E935BDC}" type="slidenum">
              <a:rPr lang="tr-TR"/>
              <a:pPr/>
              <a:t>‹#›</a:t>
            </a:fld>
            <a:endParaRPr lang="tr-TR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4" r:id="rId1"/>
    <p:sldLayoutId id="2147483655" r:id="rId2"/>
    <p:sldLayoutId id="2147483656" r:id="rId3"/>
    <p:sldLayoutId id="2147483657" r:id="rId4"/>
    <p:sldLayoutId id="2147483658" r:id="rId5"/>
    <p:sldLayoutId id="2147483659" r:id="rId6"/>
    <p:sldLayoutId id="2147483660" r:id="rId7"/>
    <p:sldLayoutId id="2147483661" r:id="rId8"/>
    <p:sldLayoutId id="2147483662" r:id="rId9"/>
    <p:sldLayoutId id="2147483663" r:id="rId10"/>
    <p:sldLayoutId id="2147483664" r:id="rId11"/>
    <p:sldLayoutId id="2147483665" r:id="rId12"/>
    <p:sldLayoutId id="2147483666" r:id="rId13"/>
  </p:sldLayoutIdLst>
  <p:timing>
    <p:tnLst>
      <p:par>
        <p:cTn id="1" dur="indefinite" restart="never" nodeType="tmRoot"/>
      </p:par>
    </p:tnLst>
  </p:timing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l"/>
        <a:defRPr sz="32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l"/>
        <a:defRPr sz="28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buChar char="l"/>
        <a:defRPr sz="24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4.bin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tr-TR"/>
              <a:t>ÇOKGENLER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tr-TR"/>
              <a:t>Doğrusal olmayan en üç noktanın ikişer ikişer birleşmesiyle oluşan kapalı şekillere denir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20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2" dur="500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3" dur="500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500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/>
      <p:bldP spid="2051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2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tr-TR"/>
              <a:t>Düzgün çokgenlerin bir dış açısının ölçüsü</a:t>
            </a:r>
          </a:p>
        </p:txBody>
      </p:sp>
      <p:sp>
        <p:nvSpPr>
          <p:cNvPr id="2765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tr-TR"/>
              <a:t>Dış açıları toplamı 360.Tüm dış açıları birbirine eşit olduğundan bir dış açısı;</a:t>
            </a:r>
          </a:p>
        </p:txBody>
      </p:sp>
      <p:sp>
        <p:nvSpPr>
          <p:cNvPr id="27654" name="Text Box 6"/>
          <p:cNvSpPr txBox="1">
            <a:spLocks noChangeArrowheads="1"/>
          </p:cNvSpPr>
          <p:nvPr/>
        </p:nvSpPr>
        <p:spPr bwMode="auto">
          <a:xfrm>
            <a:off x="3563938" y="5876925"/>
            <a:ext cx="2087562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sz="3200">
                <a:solidFill>
                  <a:srgbClr val="FF0000"/>
                </a:solidFill>
              </a:rPr>
              <a:t>360/n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tr-TR" sz="4000"/>
              <a:t>DÖRTGENLER VE ÖZELİKLERİ</a:t>
            </a:r>
          </a:p>
        </p:txBody>
      </p:sp>
      <p:sp>
        <p:nvSpPr>
          <p:cNvPr id="31748" name="Rectangle 4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tr-TR" sz="2800"/>
              <a:t>PARELELKENAR</a:t>
            </a:r>
          </a:p>
          <a:p>
            <a:r>
              <a:rPr lang="tr-TR" sz="2800"/>
              <a:t>Karşılıklı kenarları paralel ve kenar uzunlukları birbirine eşit </a:t>
            </a:r>
          </a:p>
          <a:p>
            <a:r>
              <a:rPr lang="tr-TR" sz="2800"/>
              <a:t>Ardışık açıların ölçüleri bütünlerdir</a:t>
            </a:r>
          </a:p>
        </p:txBody>
      </p:sp>
      <p:sp>
        <p:nvSpPr>
          <p:cNvPr id="31750" name="AutoShape 6"/>
          <p:cNvSpPr>
            <a:spLocks noChangeArrowheads="1"/>
          </p:cNvSpPr>
          <p:nvPr/>
        </p:nvSpPr>
        <p:spPr bwMode="auto">
          <a:xfrm>
            <a:off x="4859338" y="1844675"/>
            <a:ext cx="3024187" cy="936625"/>
          </a:xfrm>
          <a:prstGeom prst="parallelogram">
            <a:avLst>
              <a:gd name="adj" fmla="val 8072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grpSp>
        <p:nvGrpSpPr>
          <p:cNvPr id="31764" name="Group 20"/>
          <p:cNvGrpSpPr>
            <a:grpSpLocks/>
          </p:cNvGrpSpPr>
          <p:nvPr/>
        </p:nvGrpSpPr>
        <p:grpSpPr bwMode="auto">
          <a:xfrm>
            <a:off x="5219700" y="1773238"/>
            <a:ext cx="2301875" cy="1077912"/>
            <a:chOff x="567" y="1480"/>
            <a:chExt cx="1450" cy="679"/>
          </a:xfrm>
        </p:grpSpPr>
        <p:grpSp>
          <p:nvGrpSpPr>
            <p:cNvPr id="31753" name="Group 9"/>
            <p:cNvGrpSpPr>
              <a:grpSpLocks/>
            </p:cNvGrpSpPr>
            <p:nvPr/>
          </p:nvGrpSpPr>
          <p:grpSpPr bwMode="auto">
            <a:xfrm>
              <a:off x="1429" y="1480"/>
              <a:ext cx="46" cy="90"/>
              <a:chOff x="1292" y="1480"/>
              <a:chExt cx="46" cy="90"/>
            </a:xfrm>
          </p:grpSpPr>
          <p:sp>
            <p:nvSpPr>
              <p:cNvPr id="31751" name="Line 7"/>
              <p:cNvSpPr>
                <a:spLocks noChangeShapeType="1"/>
              </p:cNvSpPr>
              <p:nvPr/>
            </p:nvSpPr>
            <p:spPr bwMode="auto">
              <a:xfrm>
                <a:off x="1292" y="1480"/>
                <a:ext cx="0" cy="9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31752" name="Line 8"/>
              <p:cNvSpPr>
                <a:spLocks noChangeShapeType="1"/>
              </p:cNvSpPr>
              <p:nvPr/>
            </p:nvSpPr>
            <p:spPr bwMode="auto">
              <a:xfrm>
                <a:off x="1338" y="1480"/>
                <a:ext cx="0" cy="9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</p:grpSp>
        <p:grpSp>
          <p:nvGrpSpPr>
            <p:cNvPr id="31754" name="Group 10"/>
            <p:cNvGrpSpPr>
              <a:grpSpLocks/>
            </p:cNvGrpSpPr>
            <p:nvPr/>
          </p:nvGrpSpPr>
          <p:grpSpPr bwMode="auto">
            <a:xfrm>
              <a:off x="1066" y="2069"/>
              <a:ext cx="46" cy="90"/>
              <a:chOff x="1292" y="1480"/>
              <a:chExt cx="46" cy="90"/>
            </a:xfrm>
          </p:grpSpPr>
          <p:sp>
            <p:nvSpPr>
              <p:cNvPr id="31755" name="Line 11"/>
              <p:cNvSpPr>
                <a:spLocks noChangeShapeType="1"/>
              </p:cNvSpPr>
              <p:nvPr/>
            </p:nvSpPr>
            <p:spPr bwMode="auto">
              <a:xfrm>
                <a:off x="1292" y="1480"/>
                <a:ext cx="0" cy="9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31756" name="Line 12"/>
              <p:cNvSpPr>
                <a:spLocks noChangeShapeType="1"/>
              </p:cNvSpPr>
              <p:nvPr/>
            </p:nvSpPr>
            <p:spPr bwMode="auto">
              <a:xfrm>
                <a:off x="1338" y="1480"/>
                <a:ext cx="0" cy="9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</p:grpSp>
        <p:sp>
          <p:nvSpPr>
            <p:cNvPr id="31757" name="Line 13"/>
            <p:cNvSpPr>
              <a:spLocks noChangeShapeType="1"/>
            </p:cNvSpPr>
            <p:nvPr/>
          </p:nvSpPr>
          <p:spPr bwMode="auto">
            <a:xfrm>
              <a:off x="567" y="1797"/>
              <a:ext cx="90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31758" name="Line 14"/>
            <p:cNvSpPr>
              <a:spLocks noChangeShapeType="1"/>
            </p:cNvSpPr>
            <p:nvPr/>
          </p:nvSpPr>
          <p:spPr bwMode="auto">
            <a:xfrm>
              <a:off x="1927" y="1842"/>
              <a:ext cx="90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sp>
        <p:nvSpPr>
          <p:cNvPr id="31765" name="Text Box 21"/>
          <p:cNvSpPr txBox="1">
            <a:spLocks noChangeArrowheads="1"/>
          </p:cNvSpPr>
          <p:nvPr/>
        </p:nvSpPr>
        <p:spPr bwMode="auto">
          <a:xfrm>
            <a:off x="2032000" y="5176838"/>
            <a:ext cx="15811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/>
              <a:t>Devamı var…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Dış bükey ve iç bükey çokgenler</a:t>
            </a:r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body" sz="half" idx="1"/>
          </p:nvPr>
        </p:nvSpPr>
        <p:spPr>
          <a:ln>
            <a:solidFill>
              <a:schemeClr val="folHlink"/>
            </a:solidFill>
          </a:ln>
        </p:spPr>
        <p:txBody>
          <a:bodyPr/>
          <a:lstStyle/>
          <a:p>
            <a:r>
              <a:rPr lang="tr-TR"/>
              <a:t>Dış bükey çokgen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body" sz="half" idx="2"/>
          </p:nvPr>
        </p:nvSpPr>
        <p:spPr>
          <a:ln>
            <a:solidFill>
              <a:srgbClr val="FF0000"/>
            </a:solidFill>
          </a:ln>
        </p:spPr>
        <p:txBody>
          <a:bodyPr/>
          <a:lstStyle/>
          <a:p>
            <a:r>
              <a:rPr lang="tr-TR"/>
              <a:t>İç bükey çokgen</a:t>
            </a:r>
          </a:p>
        </p:txBody>
      </p:sp>
      <p:grpSp>
        <p:nvGrpSpPr>
          <p:cNvPr id="5149" name="Group 29"/>
          <p:cNvGrpSpPr>
            <a:grpSpLocks/>
          </p:cNvGrpSpPr>
          <p:nvPr/>
        </p:nvGrpSpPr>
        <p:grpSpPr bwMode="auto">
          <a:xfrm>
            <a:off x="684213" y="3284538"/>
            <a:ext cx="1295400" cy="1368425"/>
            <a:chOff x="431" y="2069"/>
            <a:chExt cx="816" cy="862"/>
          </a:xfrm>
        </p:grpSpPr>
        <p:sp>
          <p:nvSpPr>
            <p:cNvPr id="5127" name="Line 7"/>
            <p:cNvSpPr>
              <a:spLocks noChangeShapeType="1"/>
            </p:cNvSpPr>
            <p:nvPr/>
          </p:nvSpPr>
          <p:spPr bwMode="auto">
            <a:xfrm flipH="1">
              <a:off x="431" y="2069"/>
              <a:ext cx="136" cy="54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5128" name="Line 8"/>
            <p:cNvSpPr>
              <a:spLocks noChangeShapeType="1"/>
            </p:cNvSpPr>
            <p:nvPr/>
          </p:nvSpPr>
          <p:spPr bwMode="auto">
            <a:xfrm>
              <a:off x="567" y="2069"/>
              <a:ext cx="54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5129" name="Line 9"/>
            <p:cNvSpPr>
              <a:spLocks noChangeShapeType="1"/>
            </p:cNvSpPr>
            <p:nvPr/>
          </p:nvSpPr>
          <p:spPr bwMode="auto">
            <a:xfrm>
              <a:off x="1111" y="2069"/>
              <a:ext cx="136" cy="54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5130" name="Line 10"/>
            <p:cNvSpPr>
              <a:spLocks noChangeShapeType="1"/>
            </p:cNvSpPr>
            <p:nvPr/>
          </p:nvSpPr>
          <p:spPr bwMode="auto">
            <a:xfrm>
              <a:off x="431" y="2614"/>
              <a:ext cx="499" cy="317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5131" name="Line 11"/>
            <p:cNvSpPr>
              <a:spLocks noChangeShapeType="1"/>
            </p:cNvSpPr>
            <p:nvPr/>
          </p:nvSpPr>
          <p:spPr bwMode="auto">
            <a:xfrm flipH="1">
              <a:off x="930" y="2614"/>
              <a:ext cx="317" cy="317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grpSp>
        <p:nvGrpSpPr>
          <p:cNvPr id="5151" name="Group 31"/>
          <p:cNvGrpSpPr>
            <a:grpSpLocks/>
          </p:cNvGrpSpPr>
          <p:nvPr/>
        </p:nvGrpSpPr>
        <p:grpSpPr bwMode="auto">
          <a:xfrm>
            <a:off x="684213" y="3284538"/>
            <a:ext cx="1295400" cy="1368425"/>
            <a:chOff x="431" y="2069"/>
            <a:chExt cx="816" cy="862"/>
          </a:xfrm>
        </p:grpSpPr>
        <p:sp>
          <p:nvSpPr>
            <p:cNvPr id="5134" name="Line 14"/>
            <p:cNvSpPr>
              <a:spLocks noChangeShapeType="1"/>
            </p:cNvSpPr>
            <p:nvPr/>
          </p:nvSpPr>
          <p:spPr bwMode="auto">
            <a:xfrm>
              <a:off x="431" y="2614"/>
              <a:ext cx="816" cy="0"/>
            </a:xfrm>
            <a:prstGeom prst="line">
              <a:avLst/>
            </a:prstGeom>
            <a:noFill/>
            <a:ln w="9525">
              <a:solidFill>
                <a:schemeClr val="folHlink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grpSp>
          <p:nvGrpSpPr>
            <p:cNvPr id="5150" name="Group 30"/>
            <p:cNvGrpSpPr>
              <a:grpSpLocks/>
            </p:cNvGrpSpPr>
            <p:nvPr/>
          </p:nvGrpSpPr>
          <p:grpSpPr bwMode="auto">
            <a:xfrm>
              <a:off x="431" y="2069"/>
              <a:ext cx="816" cy="862"/>
              <a:chOff x="431" y="2069"/>
              <a:chExt cx="816" cy="862"/>
            </a:xfrm>
          </p:grpSpPr>
          <p:sp>
            <p:nvSpPr>
              <p:cNvPr id="5132" name="Line 12"/>
              <p:cNvSpPr>
                <a:spLocks noChangeShapeType="1"/>
              </p:cNvSpPr>
              <p:nvPr/>
            </p:nvSpPr>
            <p:spPr bwMode="auto">
              <a:xfrm flipH="1">
                <a:off x="431" y="2069"/>
                <a:ext cx="680" cy="545"/>
              </a:xfrm>
              <a:prstGeom prst="line">
                <a:avLst/>
              </a:pr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5133" name="Line 13"/>
              <p:cNvSpPr>
                <a:spLocks noChangeShapeType="1"/>
              </p:cNvSpPr>
              <p:nvPr/>
            </p:nvSpPr>
            <p:spPr bwMode="auto">
              <a:xfrm>
                <a:off x="567" y="2069"/>
                <a:ext cx="363" cy="862"/>
              </a:xfrm>
              <a:prstGeom prst="line">
                <a:avLst/>
              </a:pr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5135" name="Line 15"/>
              <p:cNvSpPr>
                <a:spLocks noChangeShapeType="1"/>
              </p:cNvSpPr>
              <p:nvPr/>
            </p:nvSpPr>
            <p:spPr bwMode="auto">
              <a:xfrm>
                <a:off x="567" y="2069"/>
                <a:ext cx="680" cy="545"/>
              </a:xfrm>
              <a:prstGeom prst="line">
                <a:avLst/>
              </a:pr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5136" name="Line 16"/>
              <p:cNvSpPr>
                <a:spLocks noChangeShapeType="1"/>
              </p:cNvSpPr>
              <p:nvPr/>
            </p:nvSpPr>
            <p:spPr bwMode="auto">
              <a:xfrm flipH="1">
                <a:off x="930" y="2069"/>
                <a:ext cx="181" cy="862"/>
              </a:xfrm>
              <a:prstGeom prst="line">
                <a:avLst/>
              </a:prstGeom>
              <a:noFill/>
              <a:ln w="9525">
                <a:solidFill>
                  <a:schemeClr val="folHlink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</p:grpSp>
      </p:grpSp>
      <p:grpSp>
        <p:nvGrpSpPr>
          <p:cNvPr id="5152" name="Group 32"/>
          <p:cNvGrpSpPr>
            <a:grpSpLocks/>
          </p:cNvGrpSpPr>
          <p:nvPr/>
        </p:nvGrpSpPr>
        <p:grpSpPr bwMode="auto">
          <a:xfrm>
            <a:off x="5364163" y="3213100"/>
            <a:ext cx="2447925" cy="1295400"/>
            <a:chOff x="3379" y="2024"/>
            <a:chExt cx="1542" cy="816"/>
          </a:xfrm>
        </p:grpSpPr>
        <p:sp>
          <p:nvSpPr>
            <p:cNvPr id="5137" name="Line 17"/>
            <p:cNvSpPr>
              <a:spLocks noChangeShapeType="1"/>
            </p:cNvSpPr>
            <p:nvPr/>
          </p:nvSpPr>
          <p:spPr bwMode="auto">
            <a:xfrm flipH="1">
              <a:off x="3379" y="2024"/>
              <a:ext cx="680" cy="771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5138" name="Line 18"/>
            <p:cNvSpPr>
              <a:spLocks noChangeShapeType="1"/>
            </p:cNvSpPr>
            <p:nvPr/>
          </p:nvSpPr>
          <p:spPr bwMode="auto">
            <a:xfrm flipV="1">
              <a:off x="3379" y="2478"/>
              <a:ext cx="862" cy="317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5139" name="Line 19"/>
            <p:cNvSpPr>
              <a:spLocks noChangeShapeType="1"/>
            </p:cNvSpPr>
            <p:nvPr/>
          </p:nvSpPr>
          <p:spPr bwMode="auto">
            <a:xfrm>
              <a:off x="4241" y="2478"/>
              <a:ext cx="680" cy="36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5140" name="Line 20"/>
            <p:cNvSpPr>
              <a:spLocks noChangeShapeType="1"/>
            </p:cNvSpPr>
            <p:nvPr/>
          </p:nvSpPr>
          <p:spPr bwMode="auto">
            <a:xfrm>
              <a:off x="4059" y="2024"/>
              <a:ext cx="862" cy="81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grpSp>
        <p:nvGrpSpPr>
          <p:cNvPr id="5153" name="Group 33"/>
          <p:cNvGrpSpPr>
            <a:grpSpLocks/>
          </p:cNvGrpSpPr>
          <p:nvPr/>
        </p:nvGrpSpPr>
        <p:grpSpPr bwMode="auto">
          <a:xfrm>
            <a:off x="5364163" y="3213100"/>
            <a:ext cx="2376487" cy="1295400"/>
            <a:chOff x="3379" y="2024"/>
            <a:chExt cx="1497" cy="816"/>
          </a:xfrm>
        </p:grpSpPr>
        <p:sp>
          <p:nvSpPr>
            <p:cNvPr id="5141" name="Line 21"/>
            <p:cNvSpPr>
              <a:spLocks noChangeShapeType="1"/>
            </p:cNvSpPr>
            <p:nvPr/>
          </p:nvSpPr>
          <p:spPr bwMode="auto">
            <a:xfrm>
              <a:off x="4059" y="2024"/>
              <a:ext cx="182" cy="454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5142" name="Line 22"/>
            <p:cNvSpPr>
              <a:spLocks noChangeShapeType="1"/>
            </p:cNvSpPr>
            <p:nvPr/>
          </p:nvSpPr>
          <p:spPr bwMode="auto">
            <a:xfrm>
              <a:off x="3379" y="2795"/>
              <a:ext cx="1497" cy="45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sp>
        <p:nvSpPr>
          <p:cNvPr id="5144" name="Text Box 24"/>
          <p:cNvSpPr txBox="1">
            <a:spLocks noChangeArrowheads="1"/>
          </p:cNvSpPr>
          <p:nvPr/>
        </p:nvSpPr>
        <p:spPr bwMode="auto">
          <a:xfrm>
            <a:off x="539750" y="5013325"/>
            <a:ext cx="3125788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400" b="1"/>
              <a:t>Sonuç:köşegenlerin hepsi nerede?</a:t>
            </a:r>
          </a:p>
        </p:txBody>
      </p:sp>
      <p:sp>
        <p:nvSpPr>
          <p:cNvPr id="5145" name="Text Box 25"/>
          <p:cNvSpPr txBox="1">
            <a:spLocks noChangeArrowheads="1"/>
          </p:cNvSpPr>
          <p:nvPr/>
        </p:nvSpPr>
        <p:spPr bwMode="auto">
          <a:xfrm>
            <a:off x="4716463" y="5300663"/>
            <a:ext cx="40608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400" b="1"/>
              <a:t>Sonuç:köşegenlerin tümü çokgenin içindemi?</a:t>
            </a:r>
          </a:p>
        </p:txBody>
      </p:sp>
      <p:sp>
        <p:nvSpPr>
          <p:cNvPr id="5147" name="Text Box 27"/>
          <p:cNvSpPr txBox="1">
            <a:spLocks noChangeArrowheads="1"/>
          </p:cNvSpPr>
          <p:nvPr/>
        </p:nvSpPr>
        <p:spPr bwMode="auto">
          <a:xfrm>
            <a:off x="663575" y="5516563"/>
            <a:ext cx="2928938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400" b="1"/>
              <a:t>Tüm köşegenler çokgenin içinde</a:t>
            </a:r>
          </a:p>
          <a:p>
            <a:endParaRPr lang="tr-TR"/>
          </a:p>
        </p:txBody>
      </p:sp>
      <p:sp>
        <p:nvSpPr>
          <p:cNvPr id="5148" name="Text Box 28"/>
          <p:cNvSpPr txBox="1">
            <a:spLocks noChangeArrowheads="1"/>
          </p:cNvSpPr>
          <p:nvPr/>
        </p:nvSpPr>
        <p:spPr bwMode="auto">
          <a:xfrm>
            <a:off x="4716463" y="5589588"/>
            <a:ext cx="3440112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400" b="1"/>
              <a:t>Tüm köşegenler çokgenin içinde değil.</a:t>
            </a:r>
          </a:p>
          <a:p>
            <a:endParaRPr lang="tr-TR" sz="140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5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5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5125">
                                            <p:bg/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125">
                                            <p:bg/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51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9" dur="2000"/>
                                        <p:tgtEl>
                                          <p:spTgt spid="5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4" dur="80"/>
                                        <p:tgtEl>
                                          <p:spTgt spid="514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5" dur="80"/>
                                        <p:tgtEl>
                                          <p:spTgt spid="514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6" dur="80"/>
                                        <p:tgtEl>
                                          <p:spTgt spid="514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51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51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900" decel="100000" fill="hold"/>
                                        <p:tgtEl>
                                          <p:spTgt spid="51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51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9" dur="500"/>
                                        <p:tgtEl>
                                          <p:spTgt spid="5126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4" dur="500"/>
                                        <p:tgtEl>
                                          <p:spTgt spid="51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9" dur="500"/>
                                        <p:tgtEl>
                                          <p:spTgt spid="51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4" dur="500"/>
                                        <p:tgtEl>
                                          <p:spTgt spid="51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51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51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7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5" dur="80"/>
                                        <p:tgtEl>
                                          <p:spTgt spid="514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76" dur="80"/>
                                        <p:tgtEl>
                                          <p:spTgt spid="514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7" dur="80"/>
                                        <p:tgtEl>
                                          <p:spTgt spid="514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51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5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900" decel="100000" fill="hold"/>
                                        <p:tgtEl>
                                          <p:spTgt spid="51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51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4" grpId="0"/>
      <p:bldP spid="5125" grpId="0" build="p" animBg="1"/>
      <p:bldP spid="5126" grpId="0" build="p" animBg="1"/>
      <p:bldP spid="5144" grpId="0"/>
      <p:bldP spid="5145" grpId="0"/>
      <p:bldP spid="5145" grpId="1"/>
      <p:bldP spid="5147" grpId="0"/>
      <p:bldP spid="514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Çokgenlerin elemanları</a:t>
            </a:r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684213" y="1557338"/>
            <a:ext cx="4038600" cy="4525962"/>
          </a:xfrm>
        </p:spPr>
        <p:txBody>
          <a:bodyPr/>
          <a:lstStyle/>
          <a:p>
            <a:r>
              <a:rPr lang="tr-TR"/>
              <a:t>Çokgende açılar ve bölgeler</a:t>
            </a:r>
          </a:p>
        </p:txBody>
      </p:sp>
      <p:grpSp>
        <p:nvGrpSpPr>
          <p:cNvPr id="7201" name="Group 33"/>
          <p:cNvGrpSpPr>
            <a:grpSpLocks/>
          </p:cNvGrpSpPr>
          <p:nvPr/>
        </p:nvGrpSpPr>
        <p:grpSpPr bwMode="auto">
          <a:xfrm>
            <a:off x="1476375" y="3357563"/>
            <a:ext cx="1511300" cy="1584325"/>
            <a:chOff x="930" y="2115"/>
            <a:chExt cx="952" cy="998"/>
          </a:xfrm>
        </p:grpSpPr>
        <p:grpSp>
          <p:nvGrpSpPr>
            <p:cNvPr id="7178" name="Group 10"/>
            <p:cNvGrpSpPr>
              <a:grpSpLocks/>
            </p:cNvGrpSpPr>
            <p:nvPr/>
          </p:nvGrpSpPr>
          <p:grpSpPr bwMode="auto">
            <a:xfrm>
              <a:off x="930" y="2115"/>
              <a:ext cx="816" cy="862"/>
              <a:chOff x="431" y="2069"/>
              <a:chExt cx="816" cy="862"/>
            </a:xfrm>
          </p:grpSpPr>
          <p:sp>
            <p:nvSpPr>
              <p:cNvPr id="7179" name="Line 11"/>
              <p:cNvSpPr>
                <a:spLocks noChangeShapeType="1"/>
              </p:cNvSpPr>
              <p:nvPr/>
            </p:nvSpPr>
            <p:spPr bwMode="auto">
              <a:xfrm flipH="1">
                <a:off x="431" y="2069"/>
                <a:ext cx="136" cy="545"/>
              </a:xfrm>
              <a:prstGeom prst="line">
                <a:avLst/>
              </a:pr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7180" name="Line 12"/>
              <p:cNvSpPr>
                <a:spLocks noChangeShapeType="1"/>
              </p:cNvSpPr>
              <p:nvPr/>
            </p:nvSpPr>
            <p:spPr bwMode="auto">
              <a:xfrm>
                <a:off x="567" y="2069"/>
                <a:ext cx="544" cy="0"/>
              </a:xfrm>
              <a:prstGeom prst="line">
                <a:avLst/>
              </a:pr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7181" name="Line 13"/>
              <p:cNvSpPr>
                <a:spLocks noChangeShapeType="1"/>
              </p:cNvSpPr>
              <p:nvPr/>
            </p:nvSpPr>
            <p:spPr bwMode="auto">
              <a:xfrm>
                <a:off x="1111" y="2069"/>
                <a:ext cx="136" cy="545"/>
              </a:xfrm>
              <a:prstGeom prst="line">
                <a:avLst/>
              </a:pr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7182" name="Line 14"/>
              <p:cNvSpPr>
                <a:spLocks noChangeShapeType="1"/>
              </p:cNvSpPr>
              <p:nvPr/>
            </p:nvSpPr>
            <p:spPr bwMode="auto">
              <a:xfrm>
                <a:off x="431" y="2614"/>
                <a:ext cx="499" cy="317"/>
              </a:xfrm>
              <a:prstGeom prst="line">
                <a:avLst/>
              </a:pr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7183" name="Line 15"/>
              <p:cNvSpPr>
                <a:spLocks noChangeShapeType="1"/>
              </p:cNvSpPr>
              <p:nvPr/>
            </p:nvSpPr>
            <p:spPr bwMode="auto">
              <a:xfrm flipH="1">
                <a:off x="930" y="2614"/>
                <a:ext cx="317" cy="317"/>
              </a:xfrm>
              <a:prstGeom prst="line">
                <a:avLst/>
              </a:prstGeom>
              <a:noFill/>
              <a:ln w="9525">
                <a:solidFill>
                  <a:schemeClr val="accent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</p:grpSp>
        <p:sp>
          <p:nvSpPr>
            <p:cNvPr id="7184" name="Line 16"/>
            <p:cNvSpPr>
              <a:spLocks noChangeShapeType="1"/>
            </p:cNvSpPr>
            <p:nvPr/>
          </p:nvSpPr>
          <p:spPr bwMode="auto">
            <a:xfrm>
              <a:off x="1746" y="2659"/>
              <a:ext cx="45" cy="227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7185" name="Line 17"/>
            <p:cNvSpPr>
              <a:spLocks noChangeShapeType="1"/>
            </p:cNvSpPr>
            <p:nvPr/>
          </p:nvSpPr>
          <p:spPr bwMode="auto">
            <a:xfrm>
              <a:off x="1610" y="2115"/>
              <a:ext cx="272" cy="0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7186" name="Line 18"/>
            <p:cNvSpPr>
              <a:spLocks noChangeShapeType="1"/>
            </p:cNvSpPr>
            <p:nvPr/>
          </p:nvSpPr>
          <p:spPr bwMode="auto">
            <a:xfrm flipH="1">
              <a:off x="1292" y="2976"/>
              <a:ext cx="137" cy="137"/>
            </a:xfrm>
            <a:prstGeom prst="line">
              <a:avLst/>
            </a:prstGeom>
            <a:noFill/>
            <a:ln w="9525">
              <a:solidFill>
                <a:schemeClr val="accent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sp>
        <p:nvSpPr>
          <p:cNvPr id="7189" name="Freeform 21"/>
          <p:cNvSpPr>
            <a:spLocks/>
          </p:cNvSpPr>
          <p:nvPr/>
        </p:nvSpPr>
        <p:spPr bwMode="auto">
          <a:xfrm>
            <a:off x="2411413" y="3357563"/>
            <a:ext cx="190500" cy="13335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20" y="72"/>
              </a:cxn>
            </a:cxnLst>
            <a:rect l="0" t="0" r="r" b="b"/>
            <a:pathLst>
              <a:path w="120" h="84">
                <a:moveTo>
                  <a:pt x="0" y="0"/>
                </a:moveTo>
                <a:cubicBezTo>
                  <a:pt x="28" y="84"/>
                  <a:pt x="10" y="72"/>
                  <a:pt x="120" y="72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7192" name="Freeform 24"/>
          <p:cNvSpPr>
            <a:spLocks/>
          </p:cNvSpPr>
          <p:nvPr/>
        </p:nvSpPr>
        <p:spPr bwMode="auto">
          <a:xfrm>
            <a:off x="2603500" y="3378200"/>
            <a:ext cx="131763" cy="115888"/>
          </a:xfrm>
          <a:custGeom>
            <a:avLst/>
            <a:gdLst/>
            <a:ahLst/>
            <a:cxnLst>
              <a:cxn ang="0">
                <a:pos x="0" y="72"/>
              </a:cxn>
              <a:cxn ang="0">
                <a:pos x="80" y="0"/>
              </a:cxn>
            </a:cxnLst>
            <a:rect l="0" t="0" r="r" b="b"/>
            <a:pathLst>
              <a:path w="83" h="73">
                <a:moveTo>
                  <a:pt x="0" y="72"/>
                </a:moveTo>
                <a:cubicBezTo>
                  <a:pt x="83" y="63"/>
                  <a:pt x="80" y="73"/>
                  <a:pt x="80" y="0"/>
                </a:cubicBezTo>
              </a:path>
            </a:pathLst>
          </a:custGeom>
          <a:noFill/>
          <a:ln w="9525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7193" name="Text Box 25"/>
          <p:cNvSpPr txBox="1">
            <a:spLocks noChangeArrowheads="1"/>
          </p:cNvSpPr>
          <p:nvPr/>
        </p:nvSpPr>
        <p:spPr bwMode="auto">
          <a:xfrm>
            <a:off x="2895600" y="3427413"/>
            <a:ext cx="75565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400" b="1"/>
              <a:t>Dış açı</a:t>
            </a:r>
          </a:p>
        </p:txBody>
      </p:sp>
      <p:sp>
        <p:nvSpPr>
          <p:cNvPr id="7194" name="Text Box 26"/>
          <p:cNvSpPr txBox="1">
            <a:spLocks noChangeArrowheads="1"/>
          </p:cNvSpPr>
          <p:nvPr/>
        </p:nvSpPr>
        <p:spPr bwMode="auto">
          <a:xfrm>
            <a:off x="1763713" y="3429000"/>
            <a:ext cx="627062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400" b="1"/>
              <a:t>İç açı</a:t>
            </a:r>
          </a:p>
        </p:txBody>
      </p:sp>
      <p:sp>
        <p:nvSpPr>
          <p:cNvPr id="7195" name="Line 27"/>
          <p:cNvSpPr>
            <a:spLocks noChangeShapeType="1"/>
          </p:cNvSpPr>
          <p:nvPr/>
        </p:nvSpPr>
        <p:spPr bwMode="auto">
          <a:xfrm>
            <a:off x="2771775" y="3500438"/>
            <a:ext cx="215900" cy="7302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7196" name="Line 28"/>
          <p:cNvSpPr>
            <a:spLocks noChangeShapeType="1"/>
          </p:cNvSpPr>
          <p:nvPr/>
        </p:nvSpPr>
        <p:spPr bwMode="auto">
          <a:xfrm flipH="1">
            <a:off x="2339975" y="3500438"/>
            <a:ext cx="142875" cy="1444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7197" name="Line 29"/>
          <p:cNvSpPr>
            <a:spLocks noChangeShapeType="1"/>
          </p:cNvSpPr>
          <p:nvPr/>
        </p:nvSpPr>
        <p:spPr bwMode="auto">
          <a:xfrm flipH="1">
            <a:off x="1258888" y="3789363"/>
            <a:ext cx="28892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7198" name="Text Box 30"/>
          <p:cNvSpPr txBox="1">
            <a:spLocks noChangeArrowheads="1"/>
          </p:cNvSpPr>
          <p:nvPr/>
        </p:nvSpPr>
        <p:spPr bwMode="auto">
          <a:xfrm>
            <a:off x="684213" y="3644900"/>
            <a:ext cx="6572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400" b="1"/>
              <a:t>kenar</a:t>
            </a:r>
          </a:p>
        </p:txBody>
      </p:sp>
      <p:sp>
        <p:nvSpPr>
          <p:cNvPr id="7199" name="Text Box 31"/>
          <p:cNvSpPr txBox="1">
            <a:spLocks noChangeArrowheads="1"/>
          </p:cNvSpPr>
          <p:nvPr/>
        </p:nvSpPr>
        <p:spPr bwMode="auto">
          <a:xfrm>
            <a:off x="1455738" y="5248275"/>
            <a:ext cx="11493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/>
              <a:t>Dış bölge</a:t>
            </a:r>
          </a:p>
        </p:txBody>
      </p:sp>
      <p:sp>
        <p:nvSpPr>
          <p:cNvPr id="7200" name="Text Box 32"/>
          <p:cNvSpPr txBox="1">
            <a:spLocks noChangeArrowheads="1"/>
          </p:cNvSpPr>
          <p:nvPr/>
        </p:nvSpPr>
        <p:spPr bwMode="auto">
          <a:xfrm>
            <a:off x="1763713" y="3716338"/>
            <a:ext cx="74295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/>
              <a:t>İç </a:t>
            </a:r>
          </a:p>
          <a:p>
            <a:r>
              <a:rPr lang="tr-TR"/>
              <a:t>bölge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1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7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" dur="500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9" dur="2000"/>
                                        <p:tgtEl>
                                          <p:spTgt spid="72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4" dur="500"/>
                                        <p:tgtEl>
                                          <p:spTgt spid="71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9" dur="500"/>
                                        <p:tgtEl>
                                          <p:spTgt spid="71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71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71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40" dur="2000"/>
                                        <p:tgtEl>
                                          <p:spTgt spid="71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5" dur="500"/>
                                        <p:tgtEl>
                                          <p:spTgt spid="71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71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71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71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71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900" decel="100000" fill="hold"/>
                                        <p:tgtEl>
                                          <p:spTgt spid="71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71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719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71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900" decel="100000" fill="hold"/>
                                        <p:tgtEl>
                                          <p:spTgt spid="71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71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2" dur="500"/>
                                        <p:tgtEl>
                                          <p:spTgt spid="72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71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71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/>
      <p:bldP spid="7173" grpId="0" build="p"/>
      <p:bldP spid="7189" grpId="0" animBg="1"/>
      <p:bldP spid="7192" grpId="0" animBg="1"/>
      <p:bldP spid="7194" grpId="0"/>
      <p:bldP spid="7195" grpId="0" animBg="1"/>
      <p:bldP spid="7196" grpId="0" animBg="1"/>
      <p:bldP spid="7197" grpId="0" animBg="1"/>
      <p:bldP spid="7198" grpId="0"/>
      <p:bldP spid="7199" grpId="0"/>
      <p:bldP spid="720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Çokgenlerde  kurallar</a:t>
            </a:r>
          </a:p>
        </p:txBody>
      </p:sp>
      <p:sp>
        <p:nvSpPr>
          <p:cNvPr id="9220" name="Rectangle 4"/>
          <p:cNvSpPr>
            <a:spLocks noGrp="1" noChangeArrowheads="1"/>
          </p:cNvSpPr>
          <p:nvPr>
            <p:ph type="body" sz="half" idx="4294967295"/>
          </p:nvPr>
        </p:nvSpPr>
        <p:spPr>
          <a:xfrm>
            <a:off x="0" y="1600200"/>
            <a:ext cx="4038600" cy="4530725"/>
          </a:xfrm>
        </p:spPr>
        <p:txBody>
          <a:bodyPr/>
          <a:lstStyle/>
          <a:p>
            <a:r>
              <a:rPr lang="tr-TR" sz="2800"/>
              <a:t>Bir köşeden çıkan köşegen sayısı</a:t>
            </a:r>
          </a:p>
        </p:txBody>
      </p:sp>
      <p:sp>
        <p:nvSpPr>
          <p:cNvPr id="9221" name="Rectangle 5"/>
          <p:cNvSpPr>
            <a:spLocks noGrp="1" noChangeArrowheads="1"/>
          </p:cNvSpPr>
          <p:nvPr>
            <p:ph type="body" sz="half" idx="4294967295"/>
          </p:nvPr>
        </p:nvSpPr>
        <p:spPr>
          <a:xfrm>
            <a:off x="5105400" y="1600200"/>
            <a:ext cx="4038600" cy="4530725"/>
          </a:xfrm>
        </p:spPr>
        <p:txBody>
          <a:bodyPr/>
          <a:lstStyle/>
          <a:p>
            <a:r>
              <a:rPr lang="tr-TR" sz="2800"/>
              <a:t>Sonuç:</a:t>
            </a:r>
          </a:p>
          <a:p>
            <a:r>
              <a:rPr lang="tr-TR" sz="1800" b="1"/>
              <a:t>Çokgenlere bakarak köşegen sayılarını bulduran kısa yol ne olabilir?</a:t>
            </a:r>
          </a:p>
          <a:p>
            <a:r>
              <a:rPr lang="tr-TR" sz="1800" b="1"/>
              <a:t>işte bir köşeden çıkan köşe sayısını bulduran kısa yol</a:t>
            </a:r>
          </a:p>
        </p:txBody>
      </p:sp>
      <p:sp>
        <p:nvSpPr>
          <p:cNvPr id="9222" name="Rectangle 6"/>
          <p:cNvSpPr>
            <a:spLocks noChangeArrowheads="1"/>
          </p:cNvSpPr>
          <p:nvPr/>
        </p:nvSpPr>
        <p:spPr bwMode="auto">
          <a:xfrm>
            <a:off x="1116013" y="2708275"/>
            <a:ext cx="1727200" cy="865188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sp>
        <p:nvSpPr>
          <p:cNvPr id="9223" name="AutoShape 7"/>
          <p:cNvSpPr>
            <a:spLocks noChangeArrowheads="1"/>
          </p:cNvSpPr>
          <p:nvPr/>
        </p:nvSpPr>
        <p:spPr bwMode="auto">
          <a:xfrm>
            <a:off x="1042988" y="5229225"/>
            <a:ext cx="1057275" cy="914400"/>
          </a:xfrm>
          <a:prstGeom prst="hexagon">
            <a:avLst>
              <a:gd name="adj" fmla="val 28906"/>
              <a:gd name="vf" fmla="val 115470"/>
            </a:avLst>
          </a:prstGeom>
          <a:solidFill>
            <a:schemeClr val="accent1"/>
          </a:solidFill>
          <a:ln w="9525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grpSp>
        <p:nvGrpSpPr>
          <p:cNvPr id="9224" name="Group 8"/>
          <p:cNvGrpSpPr>
            <a:grpSpLocks/>
          </p:cNvGrpSpPr>
          <p:nvPr/>
        </p:nvGrpSpPr>
        <p:grpSpPr bwMode="auto">
          <a:xfrm>
            <a:off x="900113" y="3716338"/>
            <a:ext cx="1295400" cy="1368425"/>
            <a:chOff x="431" y="2069"/>
            <a:chExt cx="816" cy="862"/>
          </a:xfrm>
        </p:grpSpPr>
        <p:sp>
          <p:nvSpPr>
            <p:cNvPr id="9225" name="Line 9"/>
            <p:cNvSpPr>
              <a:spLocks noChangeShapeType="1"/>
            </p:cNvSpPr>
            <p:nvPr/>
          </p:nvSpPr>
          <p:spPr bwMode="auto">
            <a:xfrm flipH="1">
              <a:off x="431" y="2069"/>
              <a:ext cx="136" cy="545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9226" name="Line 10"/>
            <p:cNvSpPr>
              <a:spLocks noChangeShapeType="1"/>
            </p:cNvSpPr>
            <p:nvPr/>
          </p:nvSpPr>
          <p:spPr bwMode="auto">
            <a:xfrm>
              <a:off x="567" y="2069"/>
              <a:ext cx="544" cy="0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9227" name="Line 11"/>
            <p:cNvSpPr>
              <a:spLocks noChangeShapeType="1"/>
            </p:cNvSpPr>
            <p:nvPr/>
          </p:nvSpPr>
          <p:spPr bwMode="auto">
            <a:xfrm>
              <a:off x="1111" y="2069"/>
              <a:ext cx="136" cy="545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9228" name="Line 12"/>
            <p:cNvSpPr>
              <a:spLocks noChangeShapeType="1"/>
            </p:cNvSpPr>
            <p:nvPr/>
          </p:nvSpPr>
          <p:spPr bwMode="auto">
            <a:xfrm>
              <a:off x="431" y="2614"/>
              <a:ext cx="499" cy="317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9229" name="Line 13"/>
            <p:cNvSpPr>
              <a:spLocks noChangeShapeType="1"/>
            </p:cNvSpPr>
            <p:nvPr/>
          </p:nvSpPr>
          <p:spPr bwMode="auto">
            <a:xfrm flipH="1">
              <a:off x="930" y="2614"/>
              <a:ext cx="317" cy="317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sp>
        <p:nvSpPr>
          <p:cNvPr id="9230" name="Line 14"/>
          <p:cNvSpPr>
            <a:spLocks noChangeShapeType="1"/>
          </p:cNvSpPr>
          <p:nvPr/>
        </p:nvSpPr>
        <p:spPr bwMode="auto">
          <a:xfrm flipH="1">
            <a:off x="1116013" y="2708275"/>
            <a:ext cx="1727200" cy="865188"/>
          </a:xfrm>
          <a:prstGeom prst="line">
            <a:avLst/>
          </a:prstGeom>
          <a:noFill/>
          <a:ln w="9525">
            <a:solidFill>
              <a:schemeClr val="accent1"/>
            </a:solidFill>
            <a:round/>
            <a:headEnd/>
            <a:tailEnd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9231" name="Oval 15"/>
          <p:cNvSpPr>
            <a:spLocks noChangeArrowheads="1"/>
          </p:cNvSpPr>
          <p:nvPr/>
        </p:nvSpPr>
        <p:spPr bwMode="auto">
          <a:xfrm>
            <a:off x="2771775" y="2636838"/>
            <a:ext cx="144463" cy="144462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sp>
        <p:nvSpPr>
          <p:cNvPr id="9232" name="Oval 16"/>
          <p:cNvSpPr>
            <a:spLocks noChangeArrowheads="1"/>
          </p:cNvSpPr>
          <p:nvPr/>
        </p:nvSpPr>
        <p:spPr bwMode="auto">
          <a:xfrm>
            <a:off x="1908175" y="3644900"/>
            <a:ext cx="144463" cy="144463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sp>
        <p:nvSpPr>
          <p:cNvPr id="9234" name="Line 18"/>
          <p:cNvSpPr>
            <a:spLocks noChangeShapeType="1"/>
          </p:cNvSpPr>
          <p:nvPr/>
        </p:nvSpPr>
        <p:spPr bwMode="auto">
          <a:xfrm flipH="1">
            <a:off x="1692275" y="3789363"/>
            <a:ext cx="287338" cy="1295400"/>
          </a:xfrm>
          <a:prstGeom prst="line">
            <a:avLst/>
          </a:prstGeom>
          <a:noFill/>
          <a:ln w="9525">
            <a:solidFill>
              <a:srgbClr val="D60093"/>
            </a:solidFill>
            <a:round/>
            <a:headEnd/>
            <a:tailEnd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9235" name="Line 19"/>
          <p:cNvSpPr>
            <a:spLocks noChangeShapeType="1"/>
          </p:cNvSpPr>
          <p:nvPr/>
        </p:nvSpPr>
        <p:spPr bwMode="auto">
          <a:xfrm flipH="1">
            <a:off x="900113" y="3716338"/>
            <a:ext cx="1079500" cy="865187"/>
          </a:xfrm>
          <a:prstGeom prst="line">
            <a:avLst/>
          </a:prstGeom>
          <a:noFill/>
          <a:ln w="9525">
            <a:solidFill>
              <a:srgbClr val="0099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9236" name="Oval 20"/>
          <p:cNvSpPr>
            <a:spLocks noChangeArrowheads="1"/>
          </p:cNvSpPr>
          <p:nvPr/>
        </p:nvSpPr>
        <p:spPr bwMode="auto">
          <a:xfrm>
            <a:off x="1763713" y="5157788"/>
            <a:ext cx="144462" cy="144462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sp>
        <p:nvSpPr>
          <p:cNvPr id="9237" name="Line 21"/>
          <p:cNvSpPr>
            <a:spLocks noChangeShapeType="1"/>
          </p:cNvSpPr>
          <p:nvPr/>
        </p:nvSpPr>
        <p:spPr bwMode="auto">
          <a:xfrm flipH="1">
            <a:off x="1042988" y="5300663"/>
            <a:ext cx="792162" cy="360362"/>
          </a:xfrm>
          <a:prstGeom prst="line">
            <a:avLst/>
          </a:prstGeom>
          <a:noFill/>
          <a:ln w="9525">
            <a:solidFill>
              <a:srgbClr val="D60093"/>
            </a:solidFill>
            <a:round/>
            <a:headEnd/>
            <a:tailEnd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9238" name="Line 22"/>
          <p:cNvSpPr>
            <a:spLocks noChangeShapeType="1"/>
          </p:cNvSpPr>
          <p:nvPr/>
        </p:nvSpPr>
        <p:spPr bwMode="auto">
          <a:xfrm flipH="1">
            <a:off x="1331913" y="5300663"/>
            <a:ext cx="503237" cy="792162"/>
          </a:xfrm>
          <a:prstGeom prst="line">
            <a:avLst/>
          </a:prstGeom>
          <a:noFill/>
          <a:ln w="9525">
            <a:solidFill>
              <a:srgbClr val="FF00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9239" name="Line 23"/>
          <p:cNvSpPr>
            <a:spLocks noChangeShapeType="1"/>
          </p:cNvSpPr>
          <p:nvPr/>
        </p:nvSpPr>
        <p:spPr bwMode="auto">
          <a:xfrm>
            <a:off x="1835150" y="5300663"/>
            <a:ext cx="0" cy="865187"/>
          </a:xfrm>
          <a:prstGeom prst="line">
            <a:avLst/>
          </a:prstGeom>
          <a:noFill/>
          <a:ln w="9525">
            <a:solidFill>
              <a:srgbClr val="009900"/>
            </a:solidFill>
            <a:round/>
            <a:headEnd/>
            <a:tailEnd/>
          </a:ln>
          <a:effectLst/>
        </p:spPr>
        <p:txBody>
          <a:bodyPr/>
          <a:lstStyle/>
          <a:p>
            <a:endParaRPr lang="tr-TR"/>
          </a:p>
        </p:txBody>
      </p:sp>
      <p:sp>
        <p:nvSpPr>
          <p:cNvPr id="9240" name="Text Box 24"/>
          <p:cNvSpPr txBox="1">
            <a:spLocks noChangeArrowheads="1"/>
          </p:cNvSpPr>
          <p:nvPr/>
        </p:nvSpPr>
        <p:spPr bwMode="auto">
          <a:xfrm>
            <a:off x="3471863" y="2800350"/>
            <a:ext cx="7747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/>
              <a:t>4-3=1</a:t>
            </a:r>
          </a:p>
        </p:txBody>
      </p:sp>
      <p:sp>
        <p:nvSpPr>
          <p:cNvPr id="9241" name="Text Box 25"/>
          <p:cNvSpPr txBox="1">
            <a:spLocks noChangeArrowheads="1"/>
          </p:cNvSpPr>
          <p:nvPr/>
        </p:nvSpPr>
        <p:spPr bwMode="auto">
          <a:xfrm>
            <a:off x="250825" y="2852738"/>
            <a:ext cx="7239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200"/>
              <a:t>Dörtgen</a:t>
            </a:r>
          </a:p>
        </p:txBody>
      </p:sp>
      <p:sp>
        <p:nvSpPr>
          <p:cNvPr id="9242" name="Text Box 26"/>
          <p:cNvSpPr txBox="1">
            <a:spLocks noChangeArrowheads="1"/>
          </p:cNvSpPr>
          <p:nvPr/>
        </p:nvSpPr>
        <p:spPr bwMode="auto">
          <a:xfrm>
            <a:off x="250825" y="3860800"/>
            <a:ext cx="681038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200"/>
              <a:t>beşgen</a:t>
            </a:r>
          </a:p>
        </p:txBody>
      </p:sp>
      <p:sp>
        <p:nvSpPr>
          <p:cNvPr id="9243" name="Text Box 27"/>
          <p:cNvSpPr txBox="1">
            <a:spLocks noChangeArrowheads="1"/>
          </p:cNvSpPr>
          <p:nvPr/>
        </p:nvSpPr>
        <p:spPr bwMode="auto">
          <a:xfrm>
            <a:off x="323850" y="5229225"/>
            <a:ext cx="639763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200"/>
              <a:t>altıgen</a:t>
            </a:r>
          </a:p>
        </p:txBody>
      </p:sp>
      <p:sp>
        <p:nvSpPr>
          <p:cNvPr id="9244" name="Text Box 28"/>
          <p:cNvSpPr txBox="1">
            <a:spLocks noChangeArrowheads="1"/>
          </p:cNvSpPr>
          <p:nvPr/>
        </p:nvSpPr>
        <p:spPr bwMode="auto">
          <a:xfrm>
            <a:off x="3563938" y="5445125"/>
            <a:ext cx="7747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/>
              <a:t>6-3=3</a:t>
            </a:r>
          </a:p>
        </p:txBody>
      </p:sp>
      <p:sp>
        <p:nvSpPr>
          <p:cNvPr id="9245" name="Text Box 29"/>
          <p:cNvSpPr txBox="1">
            <a:spLocks noChangeArrowheads="1"/>
          </p:cNvSpPr>
          <p:nvPr/>
        </p:nvSpPr>
        <p:spPr bwMode="auto">
          <a:xfrm>
            <a:off x="3563938" y="4076700"/>
            <a:ext cx="7747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/>
              <a:t>5-3=2</a:t>
            </a:r>
          </a:p>
        </p:txBody>
      </p:sp>
      <p:sp>
        <p:nvSpPr>
          <p:cNvPr id="9246" name="Text Box 30"/>
          <p:cNvSpPr txBox="1">
            <a:spLocks noChangeArrowheads="1"/>
          </p:cNvSpPr>
          <p:nvPr/>
        </p:nvSpPr>
        <p:spPr bwMode="auto">
          <a:xfrm>
            <a:off x="5508625" y="3933825"/>
            <a:ext cx="12954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sz="4000" b="1"/>
              <a:t>n-3</a:t>
            </a:r>
          </a:p>
        </p:txBody>
      </p:sp>
      <p:sp>
        <p:nvSpPr>
          <p:cNvPr id="9247" name="Text Box 31"/>
          <p:cNvSpPr txBox="1">
            <a:spLocks noChangeArrowheads="1"/>
          </p:cNvSpPr>
          <p:nvPr/>
        </p:nvSpPr>
        <p:spPr bwMode="auto">
          <a:xfrm>
            <a:off x="5003800" y="4724400"/>
            <a:ext cx="2735263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/>
              <a:t>Bu kısa yola göre 30 genin bir köşesinden çıkan köşegen sayısı kaçtır?</a:t>
            </a:r>
          </a:p>
        </p:txBody>
      </p:sp>
      <p:sp>
        <p:nvSpPr>
          <p:cNvPr id="9248" name="Text Box 32"/>
          <p:cNvSpPr txBox="1">
            <a:spLocks noChangeArrowheads="1"/>
          </p:cNvSpPr>
          <p:nvPr/>
        </p:nvSpPr>
        <p:spPr bwMode="auto">
          <a:xfrm>
            <a:off x="5076825" y="6226175"/>
            <a:ext cx="172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/>
              <a:t>n-3=30-3=27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9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6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14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15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16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17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9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92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92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6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37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38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39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4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92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92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47" dur="1000"/>
                                        <p:tgtEl>
                                          <p:spTgt spid="92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92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92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54" dur="1000"/>
                                        <p:tgtEl>
                                          <p:spTgt spid="92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9" dur="500"/>
                                        <p:tgtEl>
                                          <p:spTgt spid="92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5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770" decel="100000"/>
                                        <p:tgtEl>
                                          <p:spTgt spid="923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5" dur="770" decel="100000"/>
                                        <p:tgtEl>
                                          <p:spTgt spid="9235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66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35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67" dur="770" fill="hold"/>
                                        <p:tgtEl>
                                          <p:spTgt spid="92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6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69" dur="770" fill="hold"/>
                                        <p:tgtEl>
                                          <p:spTgt spid="92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7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2000"/>
                                        <p:tgtEl>
                                          <p:spTgt spid="92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6" dur="2000" fill="hold"/>
                                        <p:tgtEl>
                                          <p:spTgt spid="923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2000" fill="hold"/>
                                        <p:tgtEl>
                                          <p:spTgt spid="92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2000" fill="hold"/>
                                        <p:tgtEl>
                                          <p:spTgt spid="92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56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83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84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8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86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6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91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92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93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9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0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0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1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7" dur="500" fill="hold"/>
                                        <p:tgtEl>
                                          <p:spTgt spid="92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8" dur="500" fill="hold"/>
                                        <p:tgtEl>
                                          <p:spTgt spid="92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3" dur="500"/>
                                        <p:tgtEl>
                                          <p:spTgt spid="92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2000"/>
                                        <p:tgtEl>
                                          <p:spTgt spid="92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9" dur="2000" fill="hold"/>
                                        <p:tgtEl>
                                          <p:spTgt spid="923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0" dur="2000" fill="hold"/>
                                        <p:tgtEl>
                                          <p:spTgt spid="92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1" dur="2000" fill="hold"/>
                                        <p:tgtEl>
                                          <p:spTgt spid="92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5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6" dur="770" decel="100000"/>
                                        <p:tgtEl>
                                          <p:spTgt spid="923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7" dur="770" decel="100000"/>
                                        <p:tgtEl>
                                          <p:spTgt spid="9239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38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39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39" dur="770" fill="hold"/>
                                        <p:tgtEl>
                                          <p:spTgt spid="92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40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41" dur="770" fill="hold"/>
                                        <p:tgtEl>
                                          <p:spTgt spid="92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42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92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56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147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148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149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15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1" fill="hold">
                      <p:stCondLst>
                        <p:cond delay="indefinite"/>
                      </p:stCondLst>
                      <p:childTnLst>
                        <p:par>
                          <p:cTn id="152" fill="hold">
                            <p:stCondLst>
                              <p:cond delay="0"/>
                            </p:stCondLst>
                            <p:childTnLst>
                              <p:par>
                                <p:cTn id="153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5" dur="1000" fill="hold"/>
                                        <p:tgtEl>
                                          <p:spTgt spid="92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1000" fill="hold"/>
                                        <p:tgtEl>
                                          <p:spTgt spid="92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57" dur="1000"/>
                                        <p:tgtEl>
                                          <p:spTgt spid="92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62" dur="80"/>
                                        <p:tgtEl>
                                          <p:spTgt spid="9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63" dur="80"/>
                                        <p:tgtEl>
                                          <p:spTgt spid="9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4" dur="80"/>
                                        <p:tgtEl>
                                          <p:spTgt spid="9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69" dur="80"/>
                                        <p:tgtEl>
                                          <p:spTgt spid="9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70" dur="80"/>
                                        <p:tgtEl>
                                          <p:spTgt spid="9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71" dur="80"/>
                                        <p:tgtEl>
                                          <p:spTgt spid="9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2" fill="hold">
                      <p:stCondLst>
                        <p:cond delay="indefinite"/>
                      </p:stCondLst>
                      <p:childTnLst>
                        <p:par>
                          <p:cTn id="173" fill="hold">
                            <p:stCondLst>
                              <p:cond delay="0"/>
                            </p:stCondLst>
                            <p:childTnLst>
                              <p:par>
                                <p:cTn id="174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76" dur="80"/>
                                        <p:tgtEl>
                                          <p:spTgt spid="9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77" dur="80"/>
                                        <p:tgtEl>
                                          <p:spTgt spid="9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78" dur="80"/>
                                        <p:tgtEl>
                                          <p:spTgt spid="9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9" fill="hold">
                      <p:stCondLst>
                        <p:cond delay="indefinite"/>
                      </p:stCondLst>
                      <p:childTnLst>
                        <p:par>
                          <p:cTn id="180" fill="hold">
                            <p:stCondLst>
                              <p:cond delay="0"/>
                            </p:stCondLst>
                            <p:childTnLst>
                              <p:par>
                                <p:cTn id="181" presetID="56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183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184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18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186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7" fill="hold">
                      <p:stCondLst>
                        <p:cond delay="indefinite"/>
                      </p:stCondLst>
                      <p:childTnLst>
                        <p:par>
                          <p:cTn id="188" fill="hold">
                            <p:stCondLst>
                              <p:cond delay="0"/>
                            </p:stCondLst>
                            <p:childTnLst>
                              <p:par>
                                <p:cTn id="189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91" dur="80"/>
                                        <p:tgtEl>
                                          <p:spTgt spid="924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92" dur="80"/>
                                        <p:tgtEl>
                                          <p:spTgt spid="924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93" dur="80"/>
                                        <p:tgtEl>
                                          <p:spTgt spid="924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4" fill="hold">
                      <p:stCondLst>
                        <p:cond delay="indefinite"/>
                      </p:stCondLst>
                      <p:childTnLst>
                        <p:par>
                          <p:cTn id="195" fill="hold">
                            <p:stCondLst>
                              <p:cond delay="0"/>
                            </p:stCondLst>
                            <p:childTnLst>
                              <p:par>
                                <p:cTn id="196" presetID="56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198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199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20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201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4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8" grpId="0"/>
      <p:bldP spid="9221" grpId="0" build="p"/>
      <p:bldP spid="9222" grpId="0" animBg="1"/>
      <p:bldP spid="9223" grpId="0" animBg="1"/>
      <p:bldP spid="9230" grpId="0" animBg="1"/>
      <p:bldP spid="9231" grpId="0" animBg="1"/>
      <p:bldP spid="9232" grpId="0" animBg="1"/>
      <p:bldP spid="9234" grpId="0" animBg="1"/>
      <p:bldP spid="9235" grpId="0" animBg="1"/>
      <p:bldP spid="9236" grpId="0" animBg="1"/>
      <p:bldP spid="9237" grpId="0" animBg="1"/>
      <p:bldP spid="9238" grpId="0" animBg="1"/>
      <p:bldP spid="9239" grpId="0" animBg="1"/>
      <p:bldP spid="9240" grpId="0"/>
      <p:bldP spid="9241" grpId="0"/>
      <p:bldP spid="9242" grpId="0"/>
      <p:bldP spid="9243" grpId="0"/>
      <p:bldP spid="9244" grpId="0"/>
      <p:bldP spid="9245" grpId="0"/>
      <p:bldP spid="9246" grpId="0"/>
      <p:bldP spid="9247" grpId="0"/>
      <p:bldP spid="924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tr-TR" sz="4000"/>
              <a:t>Bir köşeden çıkan köşegenler çokgeni kaç   üçgene ayırır?</a:t>
            </a:r>
          </a:p>
        </p:txBody>
      </p:sp>
      <p:sp>
        <p:nvSpPr>
          <p:cNvPr id="11270" name="Rectangle 6"/>
          <p:cNvSpPr>
            <a:spLocks noGrp="1" noChangeArrowheads="1"/>
          </p:cNvSpPr>
          <p:nvPr>
            <p:ph type="body" sz="half" idx="2"/>
          </p:nvPr>
        </p:nvSpPr>
        <p:spPr>
          <a:xfrm>
            <a:off x="4716463" y="1844675"/>
            <a:ext cx="4038600" cy="4525963"/>
          </a:xfrm>
        </p:spPr>
        <p:txBody>
          <a:bodyPr/>
          <a:lstStyle/>
          <a:p>
            <a:r>
              <a:rPr lang="tr-TR" sz="1800" b="1"/>
              <a:t>Sonuç</a:t>
            </a:r>
          </a:p>
          <a:p>
            <a:r>
              <a:rPr lang="tr-TR" sz="1800" b="1"/>
              <a:t>Bir köşeden çıkan köşegenler çokgeni kaç üçgene ayırdığını kısa yoldan nasıl bulabiliriz?</a:t>
            </a:r>
          </a:p>
          <a:p>
            <a:r>
              <a:rPr lang="tr-TR" sz="1800" b="1"/>
              <a:t>İşte sihirli formül</a:t>
            </a:r>
          </a:p>
        </p:txBody>
      </p:sp>
      <p:grpSp>
        <p:nvGrpSpPr>
          <p:cNvPr id="11278" name="Group 14"/>
          <p:cNvGrpSpPr>
            <a:grpSpLocks/>
          </p:cNvGrpSpPr>
          <p:nvPr/>
        </p:nvGrpSpPr>
        <p:grpSpPr bwMode="auto">
          <a:xfrm>
            <a:off x="1116013" y="2708275"/>
            <a:ext cx="1727200" cy="865188"/>
            <a:chOff x="703" y="1706"/>
            <a:chExt cx="1088" cy="545"/>
          </a:xfrm>
        </p:grpSpPr>
        <p:sp>
          <p:nvSpPr>
            <p:cNvPr id="11273" name="Rectangle 9"/>
            <p:cNvSpPr>
              <a:spLocks noChangeArrowheads="1"/>
            </p:cNvSpPr>
            <p:nvPr/>
          </p:nvSpPr>
          <p:spPr bwMode="auto">
            <a:xfrm>
              <a:off x="703" y="1706"/>
              <a:ext cx="1088" cy="545"/>
            </a:xfrm>
            <a:prstGeom prst="rect">
              <a:avLst/>
            </a:prstGeom>
            <a:solidFill>
              <a:srgbClr val="009900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tr-TR"/>
            </a:p>
          </p:txBody>
        </p:sp>
        <p:sp>
          <p:nvSpPr>
            <p:cNvPr id="11274" name="Line 10"/>
            <p:cNvSpPr>
              <a:spLocks noChangeShapeType="1"/>
            </p:cNvSpPr>
            <p:nvPr/>
          </p:nvSpPr>
          <p:spPr bwMode="auto">
            <a:xfrm flipH="1">
              <a:off x="703" y="1706"/>
              <a:ext cx="1088" cy="54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sp>
        <p:nvSpPr>
          <p:cNvPr id="11275" name="Oval 11"/>
          <p:cNvSpPr>
            <a:spLocks noChangeArrowheads="1"/>
          </p:cNvSpPr>
          <p:nvPr/>
        </p:nvSpPr>
        <p:spPr bwMode="auto">
          <a:xfrm>
            <a:off x="1258888" y="2852738"/>
            <a:ext cx="503237" cy="360362"/>
          </a:xfrm>
          <a:prstGeom prst="ellipse">
            <a:avLst/>
          </a:prstGeom>
          <a:solidFill>
            <a:srgbClr val="FF0000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tr-TR"/>
              <a:t>1</a:t>
            </a:r>
          </a:p>
        </p:txBody>
      </p:sp>
      <p:sp>
        <p:nvSpPr>
          <p:cNvPr id="11277" name="Oval 13"/>
          <p:cNvSpPr>
            <a:spLocks noChangeArrowheads="1"/>
          </p:cNvSpPr>
          <p:nvPr/>
        </p:nvSpPr>
        <p:spPr bwMode="auto">
          <a:xfrm>
            <a:off x="2124075" y="3141663"/>
            <a:ext cx="503238" cy="360362"/>
          </a:xfrm>
          <a:prstGeom prst="ellipse">
            <a:avLst/>
          </a:prstGeom>
          <a:solidFill>
            <a:srgbClr val="D60093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tr-TR"/>
              <a:t>2</a:t>
            </a:r>
          </a:p>
        </p:txBody>
      </p:sp>
      <p:sp>
        <p:nvSpPr>
          <p:cNvPr id="11279" name="Text Box 15"/>
          <p:cNvSpPr txBox="1">
            <a:spLocks noChangeArrowheads="1"/>
          </p:cNvSpPr>
          <p:nvPr/>
        </p:nvSpPr>
        <p:spPr bwMode="auto">
          <a:xfrm>
            <a:off x="3471863" y="2851150"/>
            <a:ext cx="112395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400"/>
              <a:t>4-2=2üçgen</a:t>
            </a:r>
          </a:p>
        </p:txBody>
      </p:sp>
      <p:grpSp>
        <p:nvGrpSpPr>
          <p:cNvPr id="11288" name="Group 24"/>
          <p:cNvGrpSpPr>
            <a:grpSpLocks/>
          </p:cNvGrpSpPr>
          <p:nvPr/>
        </p:nvGrpSpPr>
        <p:grpSpPr bwMode="auto">
          <a:xfrm>
            <a:off x="1116013" y="4149725"/>
            <a:ext cx="1295400" cy="1368425"/>
            <a:chOff x="703" y="2614"/>
            <a:chExt cx="816" cy="862"/>
          </a:xfrm>
        </p:grpSpPr>
        <p:grpSp>
          <p:nvGrpSpPr>
            <p:cNvPr id="11280" name="Group 16"/>
            <p:cNvGrpSpPr>
              <a:grpSpLocks/>
            </p:cNvGrpSpPr>
            <p:nvPr/>
          </p:nvGrpSpPr>
          <p:grpSpPr bwMode="auto">
            <a:xfrm>
              <a:off x="703" y="2614"/>
              <a:ext cx="816" cy="862"/>
              <a:chOff x="431" y="2069"/>
              <a:chExt cx="816" cy="862"/>
            </a:xfrm>
          </p:grpSpPr>
          <p:sp>
            <p:nvSpPr>
              <p:cNvPr id="11281" name="Line 17"/>
              <p:cNvSpPr>
                <a:spLocks noChangeShapeType="1"/>
              </p:cNvSpPr>
              <p:nvPr/>
            </p:nvSpPr>
            <p:spPr bwMode="auto">
              <a:xfrm flipH="1">
                <a:off x="431" y="2069"/>
                <a:ext cx="136" cy="545"/>
              </a:xfrm>
              <a:prstGeom prst="line">
                <a:avLst/>
              </a:prstGeom>
              <a:noFill/>
              <a:ln w="9525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11282" name="Line 18"/>
              <p:cNvSpPr>
                <a:spLocks noChangeShapeType="1"/>
              </p:cNvSpPr>
              <p:nvPr/>
            </p:nvSpPr>
            <p:spPr bwMode="auto">
              <a:xfrm>
                <a:off x="567" y="2069"/>
                <a:ext cx="544" cy="0"/>
              </a:xfrm>
              <a:prstGeom prst="line">
                <a:avLst/>
              </a:prstGeom>
              <a:noFill/>
              <a:ln w="9525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11283" name="Line 19"/>
              <p:cNvSpPr>
                <a:spLocks noChangeShapeType="1"/>
              </p:cNvSpPr>
              <p:nvPr/>
            </p:nvSpPr>
            <p:spPr bwMode="auto">
              <a:xfrm>
                <a:off x="1111" y="2069"/>
                <a:ext cx="136" cy="545"/>
              </a:xfrm>
              <a:prstGeom prst="line">
                <a:avLst/>
              </a:prstGeom>
              <a:noFill/>
              <a:ln w="9525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11284" name="Line 20"/>
              <p:cNvSpPr>
                <a:spLocks noChangeShapeType="1"/>
              </p:cNvSpPr>
              <p:nvPr/>
            </p:nvSpPr>
            <p:spPr bwMode="auto">
              <a:xfrm>
                <a:off x="431" y="2614"/>
                <a:ext cx="499" cy="317"/>
              </a:xfrm>
              <a:prstGeom prst="line">
                <a:avLst/>
              </a:prstGeom>
              <a:noFill/>
              <a:ln w="9525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  <p:sp>
            <p:nvSpPr>
              <p:cNvPr id="11285" name="Line 21"/>
              <p:cNvSpPr>
                <a:spLocks noChangeShapeType="1"/>
              </p:cNvSpPr>
              <p:nvPr/>
            </p:nvSpPr>
            <p:spPr bwMode="auto">
              <a:xfrm flipH="1">
                <a:off x="930" y="2614"/>
                <a:ext cx="317" cy="317"/>
              </a:xfrm>
              <a:prstGeom prst="line">
                <a:avLst/>
              </a:prstGeom>
              <a:noFill/>
              <a:ln w="9525">
                <a:solidFill>
                  <a:srgbClr val="FF0000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tr-TR"/>
              </a:p>
            </p:txBody>
          </p:sp>
        </p:grpSp>
        <p:sp>
          <p:nvSpPr>
            <p:cNvPr id="11286" name="Line 22"/>
            <p:cNvSpPr>
              <a:spLocks noChangeShapeType="1"/>
            </p:cNvSpPr>
            <p:nvPr/>
          </p:nvSpPr>
          <p:spPr bwMode="auto">
            <a:xfrm flipH="1">
              <a:off x="703" y="2614"/>
              <a:ext cx="680" cy="54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  <p:sp>
          <p:nvSpPr>
            <p:cNvPr id="11287" name="Line 23"/>
            <p:cNvSpPr>
              <a:spLocks noChangeShapeType="1"/>
            </p:cNvSpPr>
            <p:nvPr/>
          </p:nvSpPr>
          <p:spPr bwMode="auto">
            <a:xfrm flipH="1">
              <a:off x="1202" y="2614"/>
              <a:ext cx="181" cy="81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tr-TR"/>
            </a:p>
          </p:txBody>
        </p:sp>
      </p:grpSp>
      <p:sp>
        <p:nvSpPr>
          <p:cNvPr id="11289" name="Text Box 25"/>
          <p:cNvSpPr txBox="1">
            <a:spLocks noChangeArrowheads="1"/>
          </p:cNvSpPr>
          <p:nvPr/>
        </p:nvSpPr>
        <p:spPr bwMode="auto">
          <a:xfrm>
            <a:off x="3563938" y="4559300"/>
            <a:ext cx="112395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 sz="1400"/>
              <a:t>5-2=3üçgen</a:t>
            </a:r>
          </a:p>
        </p:txBody>
      </p:sp>
      <p:sp>
        <p:nvSpPr>
          <p:cNvPr id="11291" name="Oval 27"/>
          <p:cNvSpPr>
            <a:spLocks noChangeArrowheads="1"/>
          </p:cNvSpPr>
          <p:nvPr/>
        </p:nvSpPr>
        <p:spPr bwMode="auto">
          <a:xfrm>
            <a:off x="1619250" y="4724400"/>
            <a:ext cx="287338" cy="287338"/>
          </a:xfrm>
          <a:prstGeom prst="ellipse">
            <a:avLst/>
          </a:prstGeom>
          <a:solidFill>
            <a:srgbClr val="D60093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tr-TR"/>
              <a:t>2</a:t>
            </a:r>
          </a:p>
        </p:txBody>
      </p:sp>
      <p:sp>
        <p:nvSpPr>
          <p:cNvPr id="11292" name="Oval 28"/>
          <p:cNvSpPr>
            <a:spLocks noChangeArrowheads="1"/>
          </p:cNvSpPr>
          <p:nvPr/>
        </p:nvSpPr>
        <p:spPr bwMode="auto">
          <a:xfrm>
            <a:off x="1403350" y="4221163"/>
            <a:ext cx="360363" cy="215900"/>
          </a:xfrm>
          <a:prstGeom prst="ellipse">
            <a:avLst/>
          </a:prstGeom>
          <a:solidFill>
            <a:srgbClr val="009900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tr-TR"/>
              <a:t>1</a:t>
            </a:r>
          </a:p>
        </p:txBody>
      </p:sp>
      <p:sp>
        <p:nvSpPr>
          <p:cNvPr id="11293" name="Oval 29"/>
          <p:cNvSpPr>
            <a:spLocks noChangeArrowheads="1"/>
          </p:cNvSpPr>
          <p:nvPr/>
        </p:nvSpPr>
        <p:spPr bwMode="auto">
          <a:xfrm>
            <a:off x="2051050" y="4797425"/>
            <a:ext cx="287338" cy="287338"/>
          </a:xfrm>
          <a:prstGeom prst="ellipse">
            <a:avLst/>
          </a:prstGeom>
          <a:solidFill>
            <a:schemeClr val="bg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tr-TR"/>
              <a:t>3</a:t>
            </a:r>
          </a:p>
        </p:txBody>
      </p:sp>
      <p:sp>
        <p:nvSpPr>
          <p:cNvPr id="11294" name="Text Box 30"/>
          <p:cNvSpPr txBox="1">
            <a:spLocks noChangeArrowheads="1"/>
          </p:cNvSpPr>
          <p:nvPr/>
        </p:nvSpPr>
        <p:spPr bwMode="auto">
          <a:xfrm>
            <a:off x="5508625" y="3933825"/>
            <a:ext cx="12954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sz="4000" b="1"/>
              <a:t>n-2</a:t>
            </a:r>
          </a:p>
        </p:txBody>
      </p:sp>
      <p:sp>
        <p:nvSpPr>
          <p:cNvPr id="11295" name="Rectangle 31"/>
          <p:cNvSpPr>
            <a:spLocks noChangeArrowheads="1"/>
          </p:cNvSpPr>
          <p:nvPr/>
        </p:nvSpPr>
        <p:spPr bwMode="auto">
          <a:xfrm>
            <a:off x="4932363" y="4941888"/>
            <a:ext cx="3181350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/>
              <a:t>Bu kısa yola göre 30 genin bir köşesinden çıkan köşegenler çokgeni kaç üçgene ayırır?</a:t>
            </a:r>
          </a:p>
        </p:txBody>
      </p:sp>
      <p:sp>
        <p:nvSpPr>
          <p:cNvPr id="11296" name="Text Box 32"/>
          <p:cNvSpPr txBox="1">
            <a:spLocks noChangeArrowheads="1"/>
          </p:cNvSpPr>
          <p:nvPr/>
        </p:nvSpPr>
        <p:spPr bwMode="auto">
          <a:xfrm>
            <a:off x="5076825" y="6226175"/>
            <a:ext cx="1727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/>
              <a:t>n-2=30-2=28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112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4" dur="500"/>
                                        <p:tgtEl>
                                          <p:spTgt spid="112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6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19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20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21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22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6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27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28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29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3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12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12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128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129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112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12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9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9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129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56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101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102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103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10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8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9" dur="1000" fill="hold"/>
                                        <p:tgtEl>
                                          <p:spTgt spid="112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1000" fill="hold"/>
                                        <p:tgtEl>
                                          <p:spTgt spid="112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1" dur="1000" fill="hold"/>
                                        <p:tgtEl>
                                          <p:spTgt spid="112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2" dur="1000" fill="hold"/>
                                        <p:tgtEl>
                                          <p:spTgt spid="112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7" dur="1000" fill="hold"/>
                                        <p:tgtEl>
                                          <p:spTgt spid="112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1000" fill="hold"/>
                                        <p:tgtEl>
                                          <p:spTgt spid="112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1000" fill="hold"/>
                                        <p:tgtEl>
                                          <p:spTgt spid="112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1000" fill="hold"/>
                                        <p:tgtEl>
                                          <p:spTgt spid="112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5" dur="1000" fill="hold"/>
                                        <p:tgtEl>
                                          <p:spTgt spid="112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6" dur="1000" fill="hold"/>
                                        <p:tgtEl>
                                          <p:spTgt spid="112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7" dur="1000" fill="hold"/>
                                        <p:tgtEl>
                                          <p:spTgt spid="112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8" dur="1000" fill="hold"/>
                                        <p:tgtEl>
                                          <p:spTgt spid="112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26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4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4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4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3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151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152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11295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153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11295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154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112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5" fill="hold">
                      <p:stCondLst>
                        <p:cond delay="indefinite"/>
                      </p:stCondLst>
                      <p:childTnLst>
                        <p:par>
                          <p:cTn id="156" fill="hold">
                            <p:stCondLst>
                              <p:cond delay="0"/>
                            </p:stCondLst>
                            <p:childTnLst>
                              <p:par>
                                <p:cTn id="157" presetID="26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6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6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7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7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129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8" grpId="0"/>
      <p:bldP spid="11270" grpId="0" build="p"/>
      <p:bldP spid="11275" grpId="0" animBg="1"/>
      <p:bldP spid="11277" grpId="0" animBg="1"/>
      <p:bldP spid="11279" grpId="1"/>
      <p:bldP spid="11289" grpId="1"/>
      <p:bldP spid="11291" grpId="0" animBg="1"/>
      <p:bldP spid="11292" grpId="0" animBg="1"/>
      <p:bldP spid="11293" grpId="0" animBg="1"/>
      <p:bldP spid="11294" grpId="1"/>
      <p:bldP spid="11295" grpId="0"/>
      <p:bldP spid="11296" grpId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341438"/>
            <a:ext cx="8229600" cy="1143000"/>
          </a:xfrm>
        </p:spPr>
        <p:txBody>
          <a:bodyPr/>
          <a:lstStyle/>
          <a:p>
            <a:r>
              <a:rPr lang="tr-TR" sz="4000"/>
              <a:t>Buradan bir çokgenin iç açılarının toplamını bir önceki ayırdığı üçgen sayısına bakarak bulabilir miyiz?</a:t>
            </a:r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1619250" y="3789363"/>
            <a:ext cx="3529013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b="1"/>
              <a:t>Peki nasıl?</a:t>
            </a:r>
          </a:p>
        </p:txBody>
      </p:sp>
      <p:sp>
        <p:nvSpPr>
          <p:cNvPr id="13317" name="Text Box 5"/>
          <p:cNvSpPr txBox="1">
            <a:spLocks noChangeArrowheads="1"/>
          </p:cNvSpPr>
          <p:nvPr/>
        </p:nvSpPr>
        <p:spPr bwMode="auto">
          <a:xfrm>
            <a:off x="1692275" y="4365625"/>
            <a:ext cx="50228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/>
              <a:t>Bir üçgenin iç açıları toplamı 180 olduğuna göre</a:t>
            </a:r>
          </a:p>
        </p:txBody>
      </p:sp>
      <p:sp>
        <p:nvSpPr>
          <p:cNvPr id="13318" name="Text Box 6"/>
          <p:cNvSpPr txBox="1">
            <a:spLocks noChangeArrowheads="1"/>
          </p:cNvSpPr>
          <p:nvPr/>
        </p:nvSpPr>
        <p:spPr bwMode="auto">
          <a:xfrm>
            <a:off x="1692275" y="4868863"/>
            <a:ext cx="540067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/>
              <a:t>Çokgenlerdeki üçgen sayısı da belli olduğundan</a:t>
            </a:r>
          </a:p>
        </p:txBody>
      </p:sp>
      <p:sp>
        <p:nvSpPr>
          <p:cNvPr id="13319" name="Text Box 7"/>
          <p:cNvSpPr txBox="1">
            <a:spLocks noChangeArrowheads="1"/>
          </p:cNvSpPr>
          <p:nvPr/>
        </p:nvSpPr>
        <p:spPr bwMode="auto">
          <a:xfrm>
            <a:off x="1763713" y="5445125"/>
            <a:ext cx="69532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tr-TR"/>
              <a:t>Üçgen sayısı ile 180 çarparsak sonuca ulaşabilir miyiz?nedersiniz?</a:t>
            </a:r>
          </a:p>
        </p:txBody>
      </p:sp>
      <p:sp>
        <p:nvSpPr>
          <p:cNvPr id="13320" name="Text Box 8"/>
          <p:cNvSpPr txBox="1">
            <a:spLocks noChangeArrowheads="1"/>
          </p:cNvSpPr>
          <p:nvPr/>
        </p:nvSpPr>
        <p:spPr bwMode="auto">
          <a:xfrm>
            <a:off x="2051050" y="6165850"/>
            <a:ext cx="18732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/>
              <a:t>(n-2).180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80"/>
                                        <p:tgtEl>
                                          <p:spTgt spid="1331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80"/>
                                        <p:tgtEl>
                                          <p:spTgt spid="1331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80"/>
                                        <p:tgtEl>
                                          <p:spTgt spid="1331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4" dur="80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5" dur="80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" dur="80"/>
                                        <p:tgtEl>
                                          <p:spTgt spid="1331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1" dur="80"/>
                                        <p:tgtEl>
                                          <p:spTgt spid="1331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2" dur="80"/>
                                        <p:tgtEl>
                                          <p:spTgt spid="1331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3" dur="80"/>
                                        <p:tgtEl>
                                          <p:spTgt spid="1331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8" dur="80"/>
                                        <p:tgtEl>
                                          <p:spTgt spid="1331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9" dur="80"/>
                                        <p:tgtEl>
                                          <p:spTgt spid="1331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0" dur="80"/>
                                        <p:tgtEl>
                                          <p:spTgt spid="1331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5" dur="80"/>
                                        <p:tgtEl>
                                          <p:spTgt spid="1331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6" dur="80"/>
                                        <p:tgtEl>
                                          <p:spTgt spid="1331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7" dur="80"/>
                                        <p:tgtEl>
                                          <p:spTgt spid="1331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8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9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4" grpId="0"/>
      <p:bldP spid="13316" grpId="0"/>
      <p:bldP spid="13317" grpId="0"/>
      <p:bldP spid="13318" grpId="0"/>
      <p:bldP spid="13319" grpId="0"/>
      <p:bldP spid="13320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tr-TR" sz="4000"/>
              <a:t>Bir çokgenin toplam köşegen sayısı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tr-TR" sz="2800"/>
              <a:t>Bir köşeden çıkan köşegen sayısıyla ilişkili olan İşte o formül </a:t>
            </a:r>
          </a:p>
          <a:p>
            <a:pPr>
              <a:lnSpc>
                <a:spcPct val="80000"/>
              </a:lnSpc>
            </a:pPr>
            <a:r>
              <a:rPr lang="tr-TR" sz="2800"/>
              <a:t>n.(n-3)/2</a:t>
            </a:r>
          </a:p>
          <a:p>
            <a:pPr>
              <a:lnSpc>
                <a:spcPct val="80000"/>
              </a:lnSpc>
            </a:pPr>
            <a:r>
              <a:rPr lang="tr-TR" sz="2800"/>
              <a:t>Altıgenin köşegen sayısını hesaplayalım.</a:t>
            </a:r>
          </a:p>
          <a:p>
            <a:pPr>
              <a:lnSpc>
                <a:spcPct val="80000"/>
              </a:lnSpc>
            </a:pPr>
            <a:r>
              <a:rPr lang="tr-TR" sz="2800"/>
              <a:t>n=6 olduğuna göre</a:t>
            </a:r>
          </a:p>
          <a:p>
            <a:pPr>
              <a:lnSpc>
                <a:spcPct val="80000"/>
              </a:lnSpc>
            </a:pPr>
            <a:r>
              <a:rPr lang="tr-TR" sz="2800"/>
              <a:t>6.(6-3)/2</a:t>
            </a:r>
          </a:p>
          <a:p>
            <a:pPr>
              <a:lnSpc>
                <a:spcPct val="80000"/>
              </a:lnSpc>
            </a:pPr>
            <a:r>
              <a:rPr lang="tr-TR" sz="2800"/>
              <a:t>6.3/2</a:t>
            </a:r>
          </a:p>
          <a:p>
            <a:pPr>
              <a:lnSpc>
                <a:spcPct val="80000"/>
              </a:lnSpc>
            </a:pPr>
            <a:r>
              <a:rPr lang="tr-TR" sz="2800"/>
              <a:t>18/2</a:t>
            </a:r>
          </a:p>
          <a:p>
            <a:pPr>
              <a:lnSpc>
                <a:spcPct val="80000"/>
              </a:lnSpc>
            </a:pPr>
            <a:r>
              <a:rPr lang="tr-TR" sz="2800"/>
              <a:t>9</a:t>
            </a:r>
          </a:p>
          <a:p>
            <a:pPr>
              <a:lnSpc>
                <a:spcPct val="80000"/>
              </a:lnSpc>
            </a:pPr>
            <a:r>
              <a:rPr lang="tr-TR" sz="2800"/>
              <a:t>Altıgenin toplam 9 tane köşegeni vardır.</a:t>
            </a:r>
          </a:p>
        </p:txBody>
      </p:sp>
      <p:sp>
        <p:nvSpPr>
          <p:cNvPr id="22533" name="Rectangle 5"/>
          <p:cNvSpPr>
            <a:spLocks noChangeArrowheads="1"/>
          </p:cNvSpPr>
          <p:nvPr/>
        </p:nvSpPr>
        <p:spPr bwMode="auto">
          <a:xfrm>
            <a:off x="0" y="32194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tr-TR"/>
          </a:p>
        </p:txBody>
      </p:sp>
      <p:graphicFrame>
        <p:nvGraphicFramePr>
          <p:cNvPr id="22532" name="Object 4"/>
          <p:cNvGraphicFramePr>
            <a:graphicFrameLocks noChangeAspect="1"/>
          </p:cNvGraphicFramePr>
          <p:nvPr/>
        </p:nvGraphicFramePr>
        <p:xfrm>
          <a:off x="0" y="3219450"/>
          <a:ext cx="1095375" cy="419100"/>
        </p:xfrm>
        <a:graphic>
          <a:graphicData uri="http://schemas.openxmlformats.org/presentationml/2006/ole">
            <p:oleObj spid="_x0000_s22532" name="Denklem" r:id="rId3" imgW="1091726" imgH="418918" progId="Equation.3">
              <p:embed/>
            </p:oleObj>
          </a:graphicData>
        </a:graphic>
      </p:graphicFrame>
      <p:sp>
        <p:nvSpPr>
          <p:cNvPr id="22535" name="Rectangle 7"/>
          <p:cNvSpPr>
            <a:spLocks noChangeArrowheads="1"/>
          </p:cNvSpPr>
          <p:nvPr/>
        </p:nvSpPr>
        <p:spPr bwMode="auto">
          <a:xfrm>
            <a:off x="0" y="32194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tr-TR"/>
          </a:p>
        </p:txBody>
      </p:sp>
      <p:graphicFrame>
        <p:nvGraphicFramePr>
          <p:cNvPr id="22534" name="Object 6"/>
          <p:cNvGraphicFramePr>
            <a:graphicFrameLocks noChangeAspect="1"/>
          </p:cNvGraphicFramePr>
          <p:nvPr/>
        </p:nvGraphicFramePr>
        <p:xfrm>
          <a:off x="0" y="3219450"/>
          <a:ext cx="1095375" cy="419100"/>
        </p:xfrm>
        <a:graphic>
          <a:graphicData uri="http://schemas.openxmlformats.org/presentationml/2006/ole">
            <p:oleObj spid="_x0000_s22534" name="Denklem" r:id="rId4" imgW="1091726" imgH="418918" progId="Equation.3">
              <p:embed/>
            </p:oleObj>
          </a:graphicData>
        </a:graphic>
      </p:graphicFrame>
      <p:sp>
        <p:nvSpPr>
          <p:cNvPr id="22537" name="Rectangle 9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tr-TR"/>
          </a:p>
        </p:txBody>
      </p:sp>
      <p:graphicFrame>
        <p:nvGraphicFramePr>
          <p:cNvPr id="22536" name="Object 8"/>
          <p:cNvGraphicFramePr>
            <a:graphicFrameLocks noChangeAspect="1"/>
          </p:cNvGraphicFramePr>
          <p:nvPr/>
        </p:nvGraphicFramePr>
        <p:xfrm>
          <a:off x="0" y="0"/>
          <a:ext cx="1095375" cy="419100"/>
        </p:xfrm>
        <a:graphic>
          <a:graphicData uri="http://schemas.openxmlformats.org/presentationml/2006/ole">
            <p:oleObj spid="_x0000_s22536" name="Denklem" r:id="rId5" imgW="1091726" imgH="418918" progId="Equation.3">
              <p:embed/>
            </p:oleObj>
          </a:graphicData>
        </a:graphic>
      </p:graphicFrame>
      <p:sp>
        <p:nvSpPr>
          <p:cNvPr id="22539" name="Rectangle 1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tr-TR"/>
          </a:p>
        </p:txBody>
      </p:sp>
      <p:graphicFrame>
        <p:nvGraphicFramePr>
          <p:cNvPr id="22538" name="Object 10"/>
          <p:cNvGraphicFramePr>
            <a:graphicFrameLocks noChangeAspect="1"/>
          </p:cNvGraphicFramePr>
          <p:nvPr/>
        </p:nvGraphicFramePr>
        <p:xfrm>
          <a:off x="0" y="0"/>
          <a:ext cx="1095375" cy="419100"/>
        </p:xfrm>
        <a:graphic>
          <a:graphicData uri="http://schemas.openxmlformats.org/presentationml/2006/ole">
            <p:oleObj spid="_x0000_s22538" name="Denklem" r:id="rId6" imgW="1091726" imgH="418918" progId="Equation.3">
              <p:embed/>
            </p:oleObj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DÜZGÜN ÇOKGENLER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tr-TR" sz="2800"/>
              <a:t>Yandaki şekiller birer birer düzgün çokgendir.</a:t>
            </a:r>
          </a:p>
          <a:p>
            <a:r>
              <a:rPr lang="tr-TR" sz="2800"/>
              <a:t>Buna göre düzgün çokgen neye denir.</a:t>
            </a:r>
          </a:p>
          <a:p>
            <a:r>
              <a:rPr lang="tr-TR" sz="2800"/>
              <a:t>Kenar uzunlukları ve açıları eşit olan çokgenler düzgün çokgendir.</a:t>
            </a:r>
          </a:p>
        </p:txBody>
      </p:sp>
      <p:sp>
        <p:nvSpPr>
          <p:cNvPr id="23558" name="AutoShape 6"/>
          <p:cNvSpPr>
            <a:spLocks noChangeArrowheads="1"/>
          </p:cNvSpPr>
          <p:nvPr/>
        </p:nvSpPr>
        <p:spPr bwMode="auto">
          <a:xfrm>
            <a:off x="827088" y="2060575"/>
            <a:ext cx="1008062" cy="574675"/>
          </a:xfrm>
          <a:prstGeom prst="triangle">
            <a:avLst>
              <a:gd name="adj" fmla="val 500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sp>
        <p:nvSpPr>
          <p:cNvPr id="23559" name="Rectangle 7"/>
          <p:cNvSpPr>
            <a:spLocks noChangeArrowheads="1"/>
          </p:cNvSpPr>
          <p:nvPr/>
        </p:nvSpPr>
        <p:spPr bwMode="auto">
          <a:xfrm>
            <a:off x="2411413" y="2133600"/>
            <a:ext cx="792162" cy="792163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sp>
        <p:nvSpPr>
          <p:cNvPr id="23560" name="AutoShape 8"/>
          <p:cNvSpPr>
            <a:spLocks noChangeArrowheads="1"/>
          </p:cNvSpPr>
          <p:nvPr/>
        </p:nvSpPr>
        <p:spPr bwMode="auto">
          <a:xfrm>
            <a:off x="900113" y="5084763"/>
            <a:ext cx="936625" cy="1008062"/>
          </a:xfrm>
          <a:prstGeom prst="octagon">
            <a:avLst>
              <a:gd name="adj" fmla="val 29287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sp>
        <p:nvSpPr>
          <p:cNvPr id="23561" name="AutoShape 9"/>
          <p:cNvSpPr>
            <a:spLocks noChangeArrowheads="1"/>
          </p:cNvSpPr>
          <p:nvPr/>
        </p:nvSpPr>
        <p:spPr bwMode="auto">
          <a:xfrm>
            <a:off x="827088" y="3429000"/>
            <a:ext cx="863600" cy="647700"/>
          </a:xfrm>
          <a:prstGeom prst="pentagon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sp>
        <p:nvSpPr>
          <p:cNvPr id="23563" name="Text Box 11"/>
          <p:cNvSpPr txBox="1">
            <a:spLocks noChangeArrowheads="1"/>
          </p:cNvSpPr>
          <p:nvPr/>
        </p:nvSpPr>
        <p:spPr bwMode="auto">
          <a:xfrm>
            <a:off x="611188" y="2781300"/>
            <a:ext cx="1296987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sz="1200">
                <a:solidFill>
                  <a:srgbClr val="FF0000"/>
                </a:solidFill>
              </a:rPr>
              <a:t>Eşkenar üçgen</a:t>
            </a:r>
          </a:p>
        </p:txBody>
      </p:sp>
      <p:sp>
        <p:nvSpPr>
          <p:cNvPr id="23564" name="Text Box 12"/>
          <p:cNvSpPr txBox="1">
            <a:spLocks noChangeArrowheads="1"/>
          </p:cNvSpPr>
          <p:nvPr/>
        </p:nvSpPr>
        <p:spPr bwMode="auto">
          <a:xfrm>
            <a:off x="2484438" y="2997200"/>
            <a:ext cx="719137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sz="1200">
                <a:solidFill>
                  <a:srgbClr val="FF0000"/>
                </a:solidFill>
              </a:rPr>
              <a:t>Kare </a:t>
            </a:r>
          </a:p>
        </p:txBody>
      </p:sp>
      <p:sp>
        <p:nvSpPr>
          <p:cNvPr id="23565" name="Text Box 13"/>
          <p:cNvSpPr txBox="1">
            <a:spLocks noChangeArrowheads="1"/>
          </p:cNvSpPr>
          <p:nvPr/>
        </p:nvSpPr>
        <p:spPr bwMode="auto">
          <a:xfrm>
            <a:off x="684213" y="4437063"/>
            <a:ext cx="1296987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sz="1200">
                <a:solidFill>
                  <a:srgbClr val="FF0000"/>
                </a:solidFill>
              </a:rPr>
              <a:t>Düzgün beşgen</a:t>
            </a:r>
          </a:p>
        </p:txBody>
      </p:sp>
      <p:sp>
        <p:nvSpPr>
          <p:cNvPr id="23566" name="Text Box 14"/>
          <p:cNvSpPr txBox="1">
            <a:spLocks noChangeArrowheads="1"/>
          </p:cNvSpPr>
          <p:nvPr/>
        </p:nvSpPr>
        <p:spPr bwMode="auto">
          <a:xfrm>
            <a:off x="2339975" y="4437063"/>
            <a:ext cx="1296988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sz="1200">
                <a:solidFill>
                  <a:srgbClr val="FF0000"/>
                </a:solidFill>
              </a:rPr>
              <a:t>Düzgün altıgen</a:t>
            </a:r>
          </a:p>
        </p:txBody>
      </p:sp>
      <p:sp>
        <p:nvSpPr>
          <p:cNvPr id="23567" name="AutoShape 15"/>
          <p:cNvSpPr>
            <a:spLocks noChangeArrowheads="1"/>
          </p:cNvSpPr>
          <p:nvPr/>
        </p:nvSpPr>
        <p:spPr bwMode="auto">
          <a:xfrm>
            <a:off x="2339975" y="3357563"/>
            <a:ext cx="1008063" cy="863600"/>
          </a:xfrm>
          <a:prstGeom prst="hexagon">
            <a:avLst>
              <a:gd name="adj" fmla="val 29182"/>
              <a:gd name="vf" fmla="val 11547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  <p:sp>
        <p:nvSpPr>
          <p:cNvPr id="23568" name="Text Box 16"/>
          <p:cNvSpPr txBox="1">
            <a:spLocks noChangeArrowheads="1"/>
          </p:cNvSpPr>
          <p:nvPr/>
        </p:nvSpPr>
        <p:spPr bwMode="auto">
          <a:xfrm>
            <a:off x="684213" y="6165850"/>
            <a:ext cx="1584325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sz="1200">
                <a:solidFill>
                  <a:srgbClr val="FF0000"/>
                </a:solidFill>
              </a:rPr>
              <a:t>Düzgün sekizgen</a:t>
            </a:r>
          </a:p>
        </p:txBody>
      </p:sp>
      <p:sp>
        <p:nvSpPr>
          <p:cNvPr id="23569" name="Text Box 17"/>
          <p:cNvSpPr txBox="1">
            <a:spLocks noChangeArrowheads="1"/>
          </p:cNvSpPr>
          <p:nvPr/>
        </p:nvSpPr>
        <p:spPr bwMode="auto">
          <a:xfrm>
            <a:off x="2195513" y="5300663"/>
            <a:ext cx="1296987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tr-TR" sz="1200">
                <a:solidFill>
                  <a:srgbClr val="FF0000"/>
                </a:solidFill>
              </a:rPr>
              <a:t>Düzgün n gen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tr-TR" sz="4000"/>
              <a:t>Düzgün çokgenlerin bir iç açısının ölçüsü bulunabilir mi?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2800"/>
              <a:t>Düzgün çokgenlerin iç açıları eşit olduğuna göre</a:t>
            </a:r>
          </a:p>
          <a:p>
            <a:r>
              <a:rPr lang="tr-TR" sz="2800"/>
              <a:t>İç açılarının toplamını bulsak </a:t>
            </a:r>
          </a:p>
          <a:p>
            <a:r>
              <a:rPr lang="tr-TR" sz="2800"/>
              <a:t>Açı sayısına bölsek sonuca ulaşabilirmiyiz?</a:t>
            </a:r>
          </a:p>
          <a:p>
            <a:r>
              <a:rPr lang="tr-TR" sz="2800"/>
              <a:t>İç aşıları toplamı </a:t>
            </a:r>
          </a:p>
          <a:p>
            <a:r>
              <a:rPr lang="tr-TR" sz="2800"/>
              <a:t>(n-2).180 di.O zaman</a:t>
            </a:r>
          </a:p>
          <a:p>
            <a:r>
              <a:rPr lang="tr-TR" sz="2800"/>
              <a:t>Bir iç açısının ölçüsü</a:t>
            </a:r>
          </a:p>
          <a:p>
            <a:r>
              <a:rPr lang="tr-TR" sz="2800"/>
              <a:t>(n-2).180/n</a:t>
            </a:r>
          </a:p>
          <a:p>
            <a:endParaRPr lang="tr-TR" sz="2800"/>
          </a:p>
          <a:p>
            <a:endParaRPr lang="tr-TR" sz="2800"/>
          </a:p>
        </p:txBody>
      </p:sp>
      <p:sp>
        <p:nvSpPr>
          <p:cNvPr id="26628" name="AutoShape 4"/>
          <p:cNvSpPr>
            <a:spLocks noChangeArrowheads="1"/>
          </p:cNvSpPr>
          <p:nvPr/>
        </p:nvSpPr>
        <p:spPr bwMode="auto">
          <a:xfrm rot="1275030">
            <a:off x="5795963" y="4076700"/>
            <a:ext cx="2016125" cy="1223963"/>
          </a:xfrm>
          <a:prstGeom prst="smileyFace">
            <a:avLst>
              <a:gd name="adj" fmla="val 4653"/>
            </a:avLst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tr-T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Yörünge">
  <a:themeElements>
    <a:clrScheme name="Yörünge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Yörüng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Yörünge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Yörünge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Yörünge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Yörünge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Yörünge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Yörünge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Yörünge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Yörünge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Yörünge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Orbit</Template>
  <TotalTime>177</TotalTime>
  <Words>366</Words>
  <Application>Microsoft Office PowerPoint</Application>
  <PresentationFormat>Ekran Gösterisi (4:3)</PresentationFormat>
  <Paragraphs>87</Paragraphs>
  <Slides>11</Slides>
  <Notes>0</Notes>
  <HiddenSlides>0</HiddenSlides>
  <MMClips>0</MMClips>
  <ScaleCrop>false</ScaleCrop>
  <HeadingPairs>
    <vt:vector size="8" baseType="variant">
      <vt:variant>
        <vt:lpstr>Kullanılan Yazı Tipleri</vt:lpstr>
      </vt:variant>
      <vt:variant>
        <vt:i4>3</vt:i4>
      </vt:variant>
      <vt:variant>
        <vt:lpstr>Tema</vt:lpstr>
      </vt:variant>
      <vt:variant>
        <vt:i4>1</vt:i4>
      </vt:variant>
      <vt:variant>
        <vt:lpstr>Katıştırılmış OLE Hizmet Programları</vt:lpstr>
      </vt:variant>
      <vt:variant>
        <vt:i4>1</vt:i4>
      </vt:variant>
      <vt:variant>
        <vt:lpstr>Slayt Başlıkları</vt:lpstr>
      </vt:variant>
      <vt:variant>
        <vt:i4>11</vt:i4>
      </vt:variant>
    </vt:vector>
  </HeadingPairs>
  <TitlesOfParts>
    <vt:vector size="16" baseType="lpstr">
      <vt:lpstr>Arial</vt:lpstr>
      <vt:lpstr>Times New Roman</vt:lpstr>
      <vt:lpstr>Wingdings</vt:lpstr>
      <vt:lpstr>Yörünge</vt:lpstr>
      <vt:lpstr>Microsoft Denklem 3.0</vt:lpstr>
      <vt:lpstr>ÇOKGENLER</vt:lpstr>
      <vt:lpstr>Dış bükey ve iç bükey çokgenler</vt:lpstr>
      <vt:lpstr>Çokgenlerin elemanları</vt:lpstr>
      <vt:lpstr>Çokgenlerde  kurallar</vt:lpstr>
      <vt:lpstr>Bir köşeden çıkan köşegenler çokgeni kaç   üçgene ayırır?</vt:lpstr>
      <vt:lpstr>Buradan bir çokgenin iç açılarının toplamını bir önceki ayırdığı üçgen sayısına bakarak bulabilir miyiz?</vt:lpstr>
      <vt:lpstr>Bir çokgenin toplam köşegen sayısı</vt:lpstr>
      <vt:lpstr>DÜZGÜN ÇOKGENLER</vt:lpstr>
      <vt:lpstr>Düzgün çokgenlerin bir iç açısının ölçüsü bulunabilir mi?</vt:lpstr>
      <vt:lpstr>Düzgün çokgenlerin bir dış açısının ölçüsü</vt:lpstr>
      <vt:lpstr>DÖRTGENLER VE ÖZELİKLERİ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ÇOKGENLER</dc:title>
  <dc:creator>ub</dc:creator>
  <cp:lastModifiedBy>Yasin KIRAT</cp:lastModifiedBy>
  <cp:revision>24</cp:revision>
  <dcterms:created xsi:type="dcterms:W3CDTF">2008-04-14T07:42:27Z</dcterms:created>
  <dcterms:modified xsi:type="dcterms:W3CDTF">2011-02-15T13:42:10Z</dcterms:modified>
</cp:coreProperties>
</file>

<file path=docProps/thumbnail.jpeg>
</file>